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6" r:id="rId3"/>
    <p:sldId id="273" r:id="rId4"/>
    <p:sldId id="274" r:id="rId5"/>
    <p:sldId id="275" r:id="rId6"/>
    <p:sldId id="328" r:id="rId7"/>
    <p:sldId id="277" r:id="rId8"/>
    <p:sldId id="326" r:id="rId9"/>
    <p:sldId id="312" r:id="rId10"/>
    <p:sldId id="288" r:id="rId11"/>
    <p:sldId id="270" r:id="rId12"/>
    <p:sldId id="280" r:id="rId13"/>
    <p:sldId id="281" r:id="rId14"/>
    <p:sldId id="282" r:id="rId15"/>
    <p:sldId id="283" r:id="rId16"/>
    <p:sldId id="331" r:id="rId17"/>
    <p:sldId id="284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19" r:id="rId28"/>
    <p:sldId id="320" r:id="rId29"/>
    <p:sldId id="303" r:id="rId30"/>
    <p:sldId id="309" r:id="rId31"/>
    <p:sldId id="304" r:id="rId32"/>
    <p:sldId id="306" r:id="rId33"/>
    <p:sldId id="307" r:id="rId34"/>
    <p:sldId id="308" r:id="rId35"/>
    <p:sldId id="325" r:id="rId36"/>
    <p:sldId id="329" r:id="rId37"/>
    <p:sldId id="310" r:id="rId38"/>
    <p:sldId id="316" r:id="rId39"/>
    <p:sldId id="321" r:id="rId40"/>
    <p:sldId id="323" r:id="rId41"/>
    <p:sldId id="324" r:id="rId42"/>
    <p:sldId id="311" r:id="rId43"/>
    <p:sldId id="327" r:id="rId44"/>
    <p:sldId id="291" r:id="rId45"/>
    <p:sldId id="287" r:id="rId46"/>
    <p:sldId id="289" r:id="rId47"/>
    <p:sldId id="290" r:id="rId48"/>
    <p:sldId id="317" r:id="rId49"/>
    <p:sldId id="286" r:id="rId50"/>
  </p:sldIdLst>
  <p:sldSz cx="9144000" cy="6858000" type="screen4x3"/>
  <p:notesSz cx="7099300" cy="10234613"/>
  <p:embeddedFontLst>
    <p:embeddedFont>
      <p:font typeface="Arial Unicode MS" panose="02010600030101010101" charset="-122"/>
      <p:regular r:id="rId53"/>
    </p:embeddedFont>
    <p:embeddedFont>
      <p:font typeface="仿宋_GB2312" panose="02010600030101010101" charset="-122"/>
      <p:regular r:id="rId54"/>
    </p:embeddedFont>
    <p:embeddedFont>
      <p:font typeface="华文琥珀" panose="02010800040101010101" pitchFamily="2" charset="-122"/>
      <p:regular r:id="rId55"/>
    </p:embeddedFont>
    <p:embeddedFont>
      <p:font typeface="华文新魏" panose="02010800040101010101" pitchFamily="2" charset="-122"/>
      <p:regular r:id="rId56"/>
    </p:embeddedFont>
    <p:embeddedFont>
      <p:font typeface="隶书" panose="02010509060101010101" pitchFamily="49" charset="-122"/>
      <p:regular r:id="rId57"/>
    </p:embeddedFont>
    <p:embeddedFont>
      <p:font typeface="微软雅黑" panose="020B0503020204020204" pitchFamily="34" charset="-122"/>
      <p:regular r:id="rId58"/>
      <p:bold r:id="rId59"/>
    </p:embeddedFont>
    <p:embeddedFont>
      <p:font typeface="幼圆" panose="02010509060101010101" pitchFamily="49" charset="-122"/>
      <p:regular r:id="rId6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F9D107"/>
    <a:srgbClr val="F5B20B"/>
    <a:srgbClr val="FBC605"/>
    <a:srgbClr val="FFCC00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3" autoAdjust="0"/>
    <p:restoredTop sz="66084" autoAdjust="0"/>
  </p:normalViewPr>
  <p:slideViewPr>
    <p:cSldViewPr>
      <p:cViewPr varScale="1">
        <p:scale>
          <a:sx n="75" d="100"/>
          <a:sy n="75" d="100"/>
        </p:scale>
        <p:origin x="21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3D767A-E3E3-4932-BA7C-17B92D534A31}" type="doc">
      <dgm:prSet loTypeId="urn:microsoft.com/office/officeart/2008/layout/RadialCluster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4FC35C52-5BA1-4F45-9087-2D876E4451EA}">
      <dgm:prSet phldrT="[文本]" custT="1"/>
      <dgm:spPr>
        <a:solidFill>
          <a:srgbClr val="002060"/>
        </a:solidFill>
      </dgm:spPr>
      <dgm:t>
        <a:bodyPr/>
        <a:lstStyle/>
        <a:p>
          <a:r>
            <a:rPr lang="en-US" altLang="en-US" sz="36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</a:t>
          </a:r>
          <a:endParaRPr lang="zh-CN" altLang="en-US" sz="3600" b="1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368889-3F08-44DA-BD21-6714FB43E2A8}" type="parTrans" cxnId="{E09A9D5C-8F65-45DB-BB7D-BBA66E43D608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F350FD-DA7C-43D6-A888-F9FD1E4A143A}" type="sibTrans" cxnId="{E09A9D5C-8F65-45DB-BB7D-BBA66E43D608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3101CF-CA3E-4C4B-AD11-8D9A079F30EF}">
      <dgm:prSet phldrT="[文本]" custT="1"/>
      <dgm:spPr/>
      <dgm:t>
        <a:bodyPr/>
        <a:lstStyle/>
        <a:p>
          <a:r>
            <a:rPr lang="en-US" altLang="en-US" sz="1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Knowledge Representation</a:t>
          </a:r>
          <a:endParaRPr lang="zh-CN" alt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436BFF-94B6-471A-88C4-81A9B7D71DCD}" type="parTrans" cxnId="{5F1F9156-7C33-45CC-B595-77AEE5A0CEA2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DF6812-0818-4556-9097-A252E000E93E}" type="sibTrans" cxnId="{5F1F9156-7C33-45CC-B595-77AEE5A0CEA2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7FB9F7-FF41-470E-B384-5391E03624B0}">
      <dgm:prSet custT="1"/>
      <dgm:spPr/>
      <dgm:t>
        <a:bodyPr/>
        <a:lstStyle/>
        <a:p>
          <a:r>
            <a:rPr lang="en-US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Reasoning</a:t>
          </a:r>
          <a:endParaRPr lang="zh-CN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48D47A-2C5B-4913-8735-FBDE1452DA2C}" type="parTrans" cxnId="{9859888C-A0C0-4027-8275-7E0203530616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126D57-75E2-4805-BBE5-CC8654AC0997}" type="sibTrans" cxnId="{9859888C-A0C0-4027-8275-7E0203530616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D7DEB2-C95C-410F-8BBD-1FE554E99352}">
      <dgm:prSet custT="1"/>
      <dgm:spPr/>
      <dgm:t>
        <a:bodyPr/>
        <a:lstStyle/>
        <a:p>
          <a:r>
            <a:rPr lang="en-US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Searching</a:t>
          </a:r>
          <a:endParaRPr lang="zh-CN" alt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24AAEC-F0BC-4D42-9548-030BA6C3A622}" type="parTrans" cxnId="{D1E4AE95-2253-4E48-A880-F923513287A8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F4C388-7B99-47AE-9B7D-B44FA313C1A0}" type="sibTrans" cxnId="{D1E4AE95-2253-4E48-A880-F923513287A8}">
      <dgm:prSet/>
      <dgm:spPr/>
      <dgm:t>
        <a:bodyPr/>
        <a:lstStyle/>
        <a:p>
          <a:endParaRPr lang="zh-CN" altLang="en-US" sz="18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DA40BE0-7E95-4A71-A069-2092D18C1C16}">
      <dgm:prSet custT="1"/>
      <dgm:spPr/>
      <dgm:t>
        <a:bodyPr/>
        <a:lstStyle/>
        <a:p>
          <a:r>
            <a:rPr lang="en-US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</a:t>
          </a:r>
          <a:endParaRPr lang="zh-CN" altLang="en-US" sz="2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1B8005-9594-4A7C-B9C2-C70BD9F864E2}" type="parTrans" cxnId="{8045A8AF-5BFB-4467-8AB9-2AE2CD51943A}">
      <dgm:prSet/>
      <dgm:spPr/>
      <dgm:t>
        <a:bodyPr/>
        <a:lstStyle/>
        <a:p>
          <a:endParaRPr lang="zh-CN" altLang="en-US"/>
        </a:p>
      </dgm:t>
    </dgm:pt>
    <dgm:pt modelId="{CE4F3DCC-669A-440A-B8CC-24625936FF82}" type="sibTrans" cxnId="{8045A8AF-5BFB-4467-8AB9-2AE2CD51943A}">
      <dgm:prSet/>
      <dgm:spPr/>
      <dgm:t>
        <a:bodyPr/>
        <a:lstStyle/>
        <a:p>
          <a:endParaRPr lang="zh-CN" altLang="en-US"/>
        </a:p>
      </dgm:t>
    </dgm:pt>
    <dgm:pt modelId="{98DD25F0-2B9A-4292-A622-409A9AEF34D2}" type="pres">
      <dgm:prSet presAssocID="{623D767A-E3E3-4932-BA7C-17B92D534A3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F46DA8D-205E-4369-AC3F-6E5E7983D949}" type="pres">
      <dgm:prSet presAssocID="{4FC35C52-5BA1-4F45-9087-2D876E4451EA}" presName="singleCycle" presStyleCnt="0"/>
      <dgm:spPr/>
    </dgm:pt>
    <dgm:pt modelId="{E7CF95ED-E875-4B38-957B-70D444EA3AC8}" type="pres">
      <dgm:prSet presAssocID="{4FC35C52-5BA1-4F45-9087-2D876E4451EA}" presName="singleCenter" presStyleLbl="node1" presStyleIdx="0" presStyleCnt="5">
        <dgm:presLayoutVars>
          <dgm:chMax val="7"/>
          <dgm:chPref val="7"/>
        </dgm:presLayoutVars>
      </dgm:prSet>
      <dgm:spPr/>
    </dgm:pt>
    <dgm:pt modelId="{E39022A4-F57E-4ACB-A2A8-ED87E597246B}" type="pres">
      <dgm:prSet presAssocID="{39436BFF-94B6-471A-88C4-81A9B7D71DCD}" presName="Name56" presStyleLbl="parChTrans1D2" presStyleIdx="0" presStyleCnt="4"/>
      <dgm:spPr/>
    </dgm:pt>
    <dgm:pt modelId="{2C696A87-2BC7-4369-A3C2-F069D65724C4}" type="pres">
      <dgm:prSet presAssocID="{173101CF-CA3E-4C4B-AD11-8D9A079F30EF}" presName="text0" presStyleLbl="node1" presStyleIdx="1" presStyleCnt="5" custScaleX="185738">
        <dgm:presLayoutVars>
          <dgm:bulletEnabled val="1"/>
        </dgm:presLayoutVars>
      </dgm:prSet>
      <dgm:spPr/>
    </dgm:pt>
    <dgm:pt modelId="{30F65109-7056-47FA-9636-55A372096EF6}" type="pres">
      <dgm:prSet presAssocID="{3C48D47A-2C5B-4913-8735-FBDE1452DA2C}" presName="Name56" presStyleLbl="parChTrans1D2" presStyleIdx="1" presStyleCnt="4"/>
      <dgm:spPr/>
    </dgm:pt>
    <dgm:pt modelId="{89F9F88B-2099-4AA1-8801-8A995B4B9F5F}" type="pres">
      <dgm:prSet presAssocID="{DB7FB9F7-FF41-470E-B384-5391E03624B0}" presName="text0" presStyleLbl="node1" presStyleIdx="2" presStyleCnt="5" custScaleX="185738">
        <dgm:presLayoutVars>
          <dgm:bulletEnabled val="1"/>
        </dgm:presLayoutVars>
      </dgm:prSet>
      <dgm:spPr/>
    </dgm:pt>
    <dgm:pt modelId="{73F0697D-6331-4C4E-82C2-C24CA05E50A4}" type="pres">
      <dgm:prSet presAssocID="{CA1B8005-9594-4A7C-B9C2-C70BD9F864E2}" presName="Name56" presStyleLbl="parChTrans1D2" presStyleIdx="2" presStyleCnt="4"/>
      <dgm:spPr/>
    </dgm:pt>
    <dgm:pt modelId="{EFD8FBD8-F5E3-4518-B838-F1560AC33412}" type="pres">
      <dgm:prSet presAssocID="{8DA40BE0-7E95-4A71-A069-2092D18C1C16}" presName="text0" presStyleLbl="node1" presStyleIdx="3" presStyleCnt="5" custScaleX="185738">
        <dgm:presLayoutVars>
          <dgm:bulletEnabled val="1"/>
        </dgm:presLayoutVars>
      </dgm:prSet>
      <dgm:spPr/>
    </dgm:pt>
    <dgm:pt modelId="{D3180CFE-54A8-45E8-987B-1134A16766C5}" type="pres">
      <dgm:prSet presAssocID="{CE24AAEC-F0BC-4D42-9548-030BA6C3A622}" presName="Name56" presStyleLbl="parChTrans1D2" presStyleIdx="3" presStyleCnt="4"/>
      <dgm:spPr/>
    </dgm:pt>
    <dgm:pt modelId="{10406357-EE4C-446F-A11B-C71CA9168DFF}" type="pres">
      <dgm:prSet presAssocID="{14D7DEB2-C95C-410F-8BBD-1FE554E99352}" presName="text0" presStyleLbl="node1" presStyleIdx="4" presStyleCnt="5" custScaleX="185738">
        <dgm:presLayoutVars>
          <dgm:bulletEnabled val="1"/>
        </dgm:presLayoutVars>
      </dgm:prSet>
      <dgm:spPr/>
    </dgm:pt>
  </dgm:ptLst>
  <dgm:cxnLst>
    <dgm:cxn modelId="{13849106-6D44-4111-8FA4-F15243AE25BE}" type="presOf" srcId="{CA1B8005-9594-4A7C-B9C2-C70BD9F864E2}" destId="{73F0697D-6331-4C4E-82C2-C24CA05E50A4}" srcOrd="0" destOrd="0" presId="urn:microsoft.com/office/officeart/2008/layout/RadialCluster"/>
    <dgm:cxn modelId="{A1DBB40A-C2BE-491C-8B22-F3EB269DC40F}" type="presOf" srcId="{39436BFF-94B6-471A-88C4-81A9B7D71DCD}" destId="{E39022A4-F57E-4ACB-A2A8-ED87E597246B}" srcOrd="0" destOrd="0" presId="urn:microsoft.com/office/officeart/2008/layout/RadialCluster"/>
    <dgm:cxn modelId="{E09A9D5C-8F65-45DB-BB7D-BBA66E43D608}" srcId="{623D767A-E3E3-4932-BA7C-17B92D534A31}" destId="{4FC35C52-5BA1-4F45-9087-2D876E4451EA}" srcOrd="0" destOrd="0" parTransId="{B5368889-3F08-44DA-BD21-6714FB43E2A8}" sibTransId="{2AF350FD-DA7C-43D6-A888-F9FD1E4A143A}"/>
    <dgm:cxn modelId="{A9F17243-2A08-44C0-A343-9BFA465E5886}" type="presOf" srcId="{14D7DEB2-C95C-410F-8BBD-1FE554E99352}" destId="{10406357-EE4C-446F-A11B-C71CA9168DFF}" srcOrd="0" destOrd="0" presId="urn:microsoft.com/office/officeart/2008/layout/RadialCluster"/>
    <dgm:cxn modelId="{73F1864F-5774-4C51-BB16-3E4DFED4161B}" type="presOf" srcId="{4FC35C52-5BA1-4F45-9087-2D876E4451EA}" destId="{E7CF95ED-E875-4B38-957B-70D444EA3AC8}" srcOrd="0" destOrd="0" presId="urn:microsoft.com/office/officeart/2008/layout/RadialCluster"/>
    <dgm:cxn modelId="{5F1F9156-7C33-45CC-B595-77AEE5A0CEA2}" srcId="{4FC35C52-5BA1-4F45-9087-2D876E4451EA}" destId="{173101CF-CA3E-4C4B-AD11-8D9A079F30EF}" srcOrd="0" destOrd="0" parTransId="{39436BFF-94B6-471A-88C4-81A9B7D71DCD}" sibTransId="{60DF6812-0818-4556-9097-A252E000E93E}"/>
    <dgm:cxn modelId="{A601847C-E320-4E43-A407-3DC56A1E5197}" type="presOf" srcId="{173101CF-CA3E-4C4B-AD11-8D9A079F30EF}" destId="{2C696A87-2BC7-4369-A3C2-F069D65724C4}" srcOrd="0" destOrd="0" presId="urn:microsoft.com/office/officeart/2008/layout/RadialCluster"/>
    <dgm:cxn modelId="{9859888C-A0C0-4027-8275-7E0203530616}" srcId="{4FC35C52-5BA1-4F45-9087-2D876E4451EA}" destId="{DB7FB9F7-FF41-470E-B384-5391E03624B0}" srcOrd="1" destOrd="0" parTransId="{3C48D47A-2C5B-4913-8735-FBDE1452DA2C}" sibTransId="{79126D57-75E2-4805-BBE5-CC8654AC0997}"/>
    <dgm:cxn modelId="{D1E4AE95-2253-4E48-A880-F923513287A8}" srcId="{4FC35C52-5BA1-4F45-9087-2D876E4451EA}" destId="{14D7DEB2-C95C-410F-8BBD-1FE554E99352}" srcOrd="3" destOrd="0" parTransId="{CE24AAEC-F0BC-4D42-9548-030BA6C3A622}" sibTransId="{39F4C388-7B99-47AE-9B7D-B44FA313C1A0}"/>
    <dgm:cxn modelId="{3AF03A9C-B45D-4762-A6E0-24A63F5B9BDF}" type="presOf" srcId="{DB7FB9F7-FF41-470E-B384-5391E03624B0}" destId="{89F9F88B-2099-4AA1-8801-8A995B4B9F5F}" srcOrd="0" destOrd="0" presId="urn:microsoft.com/office/officeart/2008/layout/RadialCluster"/>
    <dgm:cxn modelId="{8045A8AF-5BFB-4467-8AB9-2AE2CD51943A}" srcId="{4FC35C52-5BA1-4F45-9087-2D876E4451EA}" destId="{8DA40BE0-7E95-4A71-A069-2092D18C1C16}" srcOrd="2" destOrd="0" parTransId="{CA1B8005-9594-4A7C-B9C2-C70BD9F864E2}" sibTransId="{CE4F3DCC-669A-440A-B8CC-24625936FF82}"/>
    <dgm:cxn modelId="{47C1C8B5-77A2-494B-B8AA-FBA726C1F13C}" type="presOf" srcId="{3C48D47A-2C5B-4913-8735-FBDE1452DA2C}" destId="{30F65109-7056-47FA-9636-55A372096EF6}" srcOrd="0" destOrd="0" presId="urn:microsoft.com/office/officeart/2008/layout/RadialCluster"/>
    <dgm:cxn modelId="{8CC76BBB-542F-40A5-A8E2-518F6C5693C5}" type="presOf" srcId="{CE24AAEC-F0BC-4D42-9548-030BA6C3A622}" destId="{D3180CFE-54A8-45E8-987B-1134A16766C5}" srcOrd="0" destOrd="0" presId="urn:microsoft.com/office/officeart/2008/layout/RadialCluster"/>
    <dgm:cxn modelId="{9C38B4C3-6362-4E89-BD03-0C11B5A99B89}" type="presOf" srcId="{623D767A-E3E3-4932-BA7C-17B92D534A31}" destId="{98DD25F0-2B9A-4292-A622-409A9AEF34D2}" srcOrd="0" destOrd="0" presId="urn:microsoft.com/office/officeart/2008/layout/RadialCluster"/>
    <dgm:cxn modelId="{9695D3F4-55EC-42BB-BA70-0AA01B284F5B}" type="presOf" srcId="{8DA40BE0-7E95-4A71-A069-2092D18C1C16}" destId="{EFD8FBD8-F5E3-4518-B838-F1560AC33412}" srcOrd="0" destOrd="0" presId="urn:microsoft.com/office/officeart/2008/layout/RadialCluster"/>
    <dgm:cxn modelId="{436AF84F-9747-4604-97E3-D23F0BD02C78}" type="presParOf" srcId="{98DD25F0-2B9A-4292-A622-409A9AEF34D2}" destId="{3F46DA8D-205E-4369-AC3F-6E5E7983D949}" srcOrd="0" destOrd="0" presId="urn:microsoft.com/office/officeart/2008/layout/RadialCluster"/>
    <dgm:cxn modelId="{25569DAB-057F-4A49-A960-13B672936CC0}" type="presParOf" srcId="{3F46DA8D-205E-4369-AC3F-6E5E7983D949}" destId="{E7CF95ED-E875-4B38-957B-70D444EA3AC8}" srcOrd="0" destOrd="0" presId="urn:microsoft.com/office/officeart/2008/layout/RadialCluster"/>
    <dgm:cxn modelId="{F208783B-CA22-483F-B21C-BA082A6E03D8}" type="presParOf" srcId="{3F46DA8D-205E-4369-AC3F-6E5E7983D949}" destId="{E39022A4-F57E-4ACB-A2A8-ED87E597246B}" srcOrd="1" destOrd="0" presId="urn:microsoft.com/office/officeart/2008/layout/RadialCluster"/>
    <dgm:cxn modelId="{1079C513-0F5D-41B3-B153-BBF1AE0AB3E8}" type="presParOf" srcId="{3F46DA8D-205E-4369-AC3F-6E5E7983D949}" destId="{2C696A87-2BC7-4369-A3C2-F069D65724C4}" srcOrd="2" destOrd="0" presId="urn:microsoft.com/office/officeart/2008/layout/RadialCluster"/>
    <dgm:cxn modelId="{55DBFD4B-2A7E-4593-9E01-8A25C9951B30}" type="presParOf" srcId="{3F46DA8D-205E-4369-AC3F-6E5E7983D949}" destId="{30F65109-7056-47FA-9636-55A372096EF6}" srcOrd="3" destOrd="0" presId="urn:microsoft.com/office/officeart/2008/layout/RadialCluster"/>
    <dgm:cxn modelId="{D04A62B6-1731-49C6-83AA-957405303531}" type="presParOf" srcId="{3F46DA8D-205E-4369-AC3F-6E5E7983D949}" destId="{89F9F88B-2099-4AA1-8801-8A995B4B9F5F}" srcOrd="4" destOrd="0" presId="urn:microsoft.com/office/officeart/2008/layout/RadialCluster"/>
    <dgm:cxn modelId="{1D81A200-281F-4AFE-AA24-D25FA63C9903}" type="presParOf" srcId="{3F46DA8D-205E-4369-AC3F-6E5E7983D949}" destId="{73F0697D-6331-4C4E-82C2-C24CA05E50A4}" srcOrd="5" destOrd="0" presId="urn:microsoft.com/office/officeart/2008/layout/RadialCluster"/>
    <dgm:cxn modelId="{99B44B04-E87E-459E-8FCF-A9B97530A265}" type="presParOf" srcId="{3F46DA8D-205E-4369-AC3F-6E5E7983D949}" destId="{EFD8FBD8-F5E3-4518-B838-F1560AC33412}" srcOrd="6" destOrd="0" presId="urn:microsoft.com/office/officeart/2008/layout/RadialCluster"/>
    <dgm:cxn modelId="{A17C3D17-79EC-446C-BC1B-3CE1D8A98918}" type="presParOf" srcId="{3F46DA8D-205E-4369-AC3F-6E5E7983D949}" destId="{D3180CFE-54A8-45E8-987B-1134A16766C5}" srcOrd="7" destOrd="0" presId="urn:microsoft.com/office/officeart/2008/layout/RadialCluster"/>
    <dgm:cxn modelId="{B7EE62B3-E6BE-463F-827F-57782CA7E42F}" type="presParOf" srcId="{3F46DA8D-205E-4369-AC3F-6E5E7983D949}" destId="{10406357-EE4C-446F-A11B-C71CA9168DFF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F95ED-E875-4B38-957B-70D444EA3AC8}">
      <dsp:nvSpPr>
        <dsp:cNvPr id="0" name=""/>
        <dsp:cNvSpPr/>
      </dsp:nvSpPr>
      <dsp:spPr>
        <a:xfrm>
          <a:off x="3222358" y="1890210"/>
          <a:ext cx="1620180" cy="1620180"/>
        </a:xfrm>
        <a:prstGeom prst="roundRect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600" b="1" kern="12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Agent</a:t>
          </a:r>
          <a:endParaRPr lang="zh-CN" altLang="en-US" sz="3600" b="1" kern="120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01449" y="1969301"/>
        <a:ext cx="1461998" cy="1461998"/>
      </dsp:txXfrm>
    </dsp:sp>
    <dsp:sp modelId="{E39022A4-F57E-4ACB-A2A8-ED87E597246B}">
      <dsp:nvSpPr>
        <dsp:cNvPr id="0" name=""/>
        <dsp:cNvSpPr/>
      </dsp:nvSpPr>
      <dsp:spPr>
        <a:xfrm rot="16200000">
          <a:off x="3630335" y="1488097"/>
          <a:ext cx="8042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4225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96A87-2BC7-4369-A3C2-F069D65724C4}">
      <dsp:nvSpPr>
        <dsp:cNvPr id="0" name=""/>
        <dsp:cNvSpPr/>
      </dsp:nvSpPr>
      <dsp:spPr>
        <a:xfrm>
          <a:off x="3024335" y="464"/>
          <a:ext cx="2016224" cy="1085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Knowledge Representation</a:t>
          </a:r>
          <a:endParaRPr lang="zh-CN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77326" y="53455"/>
        <a:ext cx="1910242" cy="979538"/>
      </dsp:txXfrm>
    </dsp:sp>
    <dsp:sp modelId="{30F65109-7056-47FA-9636-55A372096EF6}">
      <dsp:nvSpPr>
        <dsp:cNvPr id="0" name=""/>
        <dsp:cNvSpPr/>
      </dsp:nvSpPr>
      <dsp:spPr>
        <a:xfrm>
          <a:off x="4842538" y="2700299"/>
          <a:ext cx="3388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887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9F88B-2099-4AA1-8801-8A995B4B9F5F}">
      <dsp:nvSpPr>
        <dsp:cNvPr id="0" name=""/>
        <dsp:cNvSpPr/>
      </dsp:nvSpPr>
      <dsp:spPr>
        <a:xfrm>
          <a:off x="5181411" y="2157539"/>
          <a:ext cx="2016224" cy="1085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Reasoning</a:t>
          </a:r>
          <a:endParaRPr lang="zh-CN" altLang="en-US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234402" y="2210530"/>
        <a:ext cx="1910242" cy="979538"/>
      </dsp:txXfrm>
    </dsp:sp>
    <dsp:sp modelId="{73F0697D-6331-4C4E-82C2-C24CA05E50A4}">
      <dsp:nvSpPr>
        <dsp:cNvPr id="0" name=""/>
        <dsp:cNvSpPr/>
      </dsp:nvSpPr>
      <dsp:spPr>
        <a:xfrm rot="5400000">
          <a:off x="3630335" y="3912502"/>
          <a:ext cx="8042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4225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8FBD8-F5E3-4518-B838-F1560AC33412}">
      <dsp:nvSpPr>
        <dsp:cNvPr id="0" name=""/>
        <dsp:cNvSpPr/>
      </dsp:nvSpPr>
      <dsp:spPr>
        <a:xfrm>
          <a:off x="3024335" y="4314615"/>
          <a:ext cx="2016224" cy="1085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Machine Learning</a:t>
          </a:r>
          <a:endParaRPr lang="zh-CN" altLang="en-US" sz="2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77326" y="4367606"/>
        <a:ext cx="1910242" cy="979538"/>
      </dsp:txXfrm>
    </dsp:sp>
    <dsp:sp modelId="{D3180CFE-54A8-45E8-987B-1134A16766C5}">
      <dsp:nvSpPr>
        <dsp:cNvPr id="0" name=""/>
        <dsp:cNvSpPr/>
      </dsp:nvSpPr>
      <dsp:spPr>
        <a:xfrm rot="10800000">
          <a:off x="2883484" y="2700300"/>
          <a:ext cx="3388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887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406357-EE4C-446F-A11B-C71CA9168DFF}">
      <dsp:nvSpPr>
        <dsp:cNvPr id="0" name=""/>
        <dsp:cNvSpPr/>
      </dsp:nvSpPr>
      <dsp:spPr>
        <a:xfrm>
          <a:off x="867260" y="2157539"/>
          <a:ext cx="2016224" cy="1085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Searching</a:t>
          </a:r>
          <a:endParaRPr lang="zh-CN" alt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20251" y="2210530"/>
        <a:ext cx="1910242" cy="979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0DB72328-CF66-40ED-8DD8-6F5C4FFBBD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099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82359F0-6191-448A-9204-4AA31C4AD6B2}" type="datetimeFigureOut">
              <a:rPr lang="zh-CN" altLang="en-US"/>
              <a:pPr>
                <a:defRPr/>
              </a:pPr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A694024-D28F-49C4-BC53-180E1A6009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014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McCulloch</a:t>
            </a:r>
            <a:r>
              <a:rPr lang="zh-CN" altLang="en-US" dirty="0"/>
              <a:t>：麦卡洛克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3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1CCF3EC-8686-44C9-8846-C7C68473D4BC}" type="slidenum">
              <a:rPr lang="zh-CN" altLang="en-US" sz="1200" smtClean="0"/>
              <a:pPr/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2015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莫奇利，埃克特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7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人工智能路上的王屋与太行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91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鲁梅哈特，辛顿，威廉姆斯</a:t>
            </a:r>
            <a:endParaRPr lang="en-US" altLang="zh-CN" dirty="0"/>
          </a:p>
          <a:p>
            <a:r>
              <a:rPr lang="en-US" altLang="zh-CN" dirty="0"/>
              <a:t>David E. </a:t>
            </a:r>
            <a:r>
              <a:rPr lang="en-US" altLang="zh-CN" dirty="0" err="1"/>
              <a:t>Rumelhart</a:t>
            </a:r>
            <a:r>
              <a:rPr lang="en-US" altLang="zh-CN" dirty="0"/>
              <a:t>, Geoffrey E. Hinton &amp; Ronald J. Williams. Learning representations by back-propagating errors.</a:t>
            </a:r>
            <a:r>
              <a:rPr lang="en-US" altLang="zh-CN" baseline="0" dirty="0"/>
              <a:t> </a:t>
            </a:r>
            <a:r>
              <a:rPr lang="en-US" altLang="zh-CN" dirty="0"/>
              <a:t>Nature,1986,323:533–536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6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Geoffrey Hinton</a:t>
            </a:r>
            <a:r>
              <a:rPr lang="zh-CN" altLang="en-US" dirty="0"/>
              <a:t>，</a:t>
            </a:r>
            <a:r>
              <a:rPr lang="en-US" altLang="zh-CN" dirty="0"/>
              <a:t>1947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6</a:t>
            </a:r>
            <a:r>
              <a:rPr lang="zh-CN" altLang="en-US" dirty="0"/>
              <a:t>日出生于战后英国的温布尔登，被称为“深度学习教父”，他曾获得爱丁堡大学人工智能的博士学位，并且为多伦多大学的特聘教授。在</a:t>
            </a:r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/>
              <a:t>Hinton</a:t>
            </a:r>
            <a:r>
              <a:rPr lang="zh-CN" altLang="en-US" dirty="0"/>
              <a:t>还获得了加拿大基廉奖</a:t>
            </a:r>
            <a:r>
              <a:rPr lang="en-US" altLang="zh-CN" dirty="0"/>
              <a:t>(</a:t>
            </a:r>
            <a:r>
              <a:rPr lang="en-US" altLang="zh-CN" dirty="0" err="1"/>
              <a:t>Killam</a:t>
            </a:r>
            <a:r>
              <a:rPr lang="en-US" altLang="zh-CN" dirty="0"/>
              <a:t> Prizes</a:t>
            </a:r>
            <a:r>
              <a:rPr lang="zh-CN" altLang="en-US" dirty="0"/>
              <a:t>，有“加拿大诺贝尔奖”之称的国家最高科学奖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Hinton </a:t>
            </a:r>
            <a:r>
              <a:rPr lang="zh-CN" altLang="en-US" dirty="0"/>
              <a:t>随其创办的</a:t>
            </a:r>
            <a:r>
              <a:rPr lang="en-US" altLang="zh-CN" dirty="0" err="1"/>
              <a:t>DNNResearch</a:t>
            </a:r>
            <a:r>
              <a:rPr lang="zh-CN" altLang="en-US" dirty="0"/>
              <a:t>公司加入谷歌并带领一个</a:t>
            </a:r>
            <a:r>
              <a:rPr lang="en-US" altLang="zh-CN" dirty="0"/>
              <a:t>AI</a:t>
            </a:r>
            <a:r>
              <a:rPr lang="zh-CN" altLang="en-US" dirty="0"/>
              <a:t>团队，现为副总裁。他将神经网络带入到研究与应用的热潮，将“深度学习”从边缘课题变成了谷歌等互联网巨头仰赖的核心技术，并将</a:t>
            </a:r>
            <a:r>
              <a:rPr lang="en-US" altLang="zh-CN" dirty="0"/>
              <a:t>BP</a:t>
            </a:r>
            <a:r>
              <a:rPr lang="zh-CN" altLang="en-US" dirty="0"/>
              <a:t>算法应用到神经网络与深度学习。后又提出</a:t>
            </a:r>
            <a:r>
              <a:rPr lang="en-US" altLang="zh-CN" dirty="0"/>
              <a:t>capsule </a:t>
            </a:r>
            <a:r>
              <a:rPr lang="zh-CN" altLang="en-US" dirty="0"/>
              <a:t>概念，推翻</a:t>
            </a:r>
            <a:r>
              <a:rPr lang="en-US" altLang="zh-CN" dirty="0"/>
              <a:t>BP</a:t>
            </a:r>
            <a:r>
              <a:rPr lang="zh-CN" altLang="en-US" dirty="0"/>
              <a:t>算法。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zh-CN" altLang="en-US" dirty="0"/>
              <a:t>，自称中文名“杨立昆”，计算机科学家，被誉为“卷积网络之父”，为卷积神经网络（</a:t>
            </a:r>
            <a:r>
              <a:rPr lang="en-US" altLang="zh-CN" dirty="0"/>
              <a:t>CNN</a:t>
            </a:r>
            <a:r>
              <a:rPr lang="zh-CN" altLang="en-US" dirty="0"/>
              <a:t>，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）和图像识别领域做出了重要贡献。</a:t>
            </a:r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 </a:t>
            </a:r>
            <a:r>
              <a:rPr lang="zh-CN" altLang="en-US" dirty="0"/>
              <a:t> 是美国工程院院士，也是</a:t>
            </a:r>
            <a:r>
              <a:rPr lang="en-US" altLang="zh-CN" dirty="0"/>
              <a:t>Facebook</a:t>
            </a:r>
            <a:r>
              <a:rPr lang="zh-CN" altLang="en-US" dirty="0"/>
              <a:t>副总兼</a:t>
            </a:r>
            <a:r>
              <a:rPr lang="en-US" altLang="zh-CN" dirty="0"/>
              <a:t>AI</a:t>
            </a:r>
            <a:r>
              <a:rPr lang="zh-CN" altLang="en-US" dirty="0"/>
              <a:t>首席科学家，纽约大学的 </a:t>
            </a:r>
            <a:r>
              <a:rPr lang="en-US" altLang="zh-CN" dirty="0"/>
              <a:t>Silver </a:t>
            </a:r>
            <a:r>
              <a:rPr lang="zh-CN" altLang="en-US" dirty="0"/>
              <a:t>教授，隶属于纽约大学数据科学中心、</a:t>
            </a:r>
            <a:r>
              <a:rPr lang="en-US" altLang="zh-CN" dirty="0"/>
              <a:t>Courant </a:t>
            </a:r>
            <a:r>
              <a:rPr lang="zh-CN" altLang="en-US" dirty="0"/>
              <a:t>数学科学研究所、神经科学中心和电气与计算机工程系。加盟</a:t>
            </a:r>
            <a:r>
              <a:rPr lang="en-US" altLang="zh-CN" dirty="0"/>
              <a:t>Facebook</a:t>
            </a:r>
            <a:r>
              <a:rPr lang="zh-CN" altLang="en-US" dirty="0"/>
              <a:t>之前，</a:t>
            </a:r>
            <a:r>
              <a:rPr lang="en-US" altLang="zh-CN" dirty="0" err="1"/>
              <a:t>Lecun</a:t>
            </a:r>
            <a:r>
              <a:rPr lang="zh-CN" altLang="en-US" dirty="0"/>
              <a:t>已在贝尔实验室工作超过</a:t>
            </a:r>
            <a:r>
              <a:rPr lang="en-US" altLang="zh-CN" dirty="0"/>
              <a:t>20</a:t>
            </a:r>
            <a:r>
              <a:rPr lang="zh-CN" altLang="en-US" dirty="0"/>
              <a:t>年，期间他开发了一套能够识别手写数字的系统，叫作</a:t>
            </a:r>
            <a:r>
              <a:rPr lang="en-US" altLang="zh-CN" dirty="0" err="1"/>
              <a:t>LeNet</a:t>
            </a:r>
            <a:r>
              <a:rPr lang="zh-CN" altLang="en-US" dirty="0"/>
              <a:t>，用到了卷积神经网络，已开源。</a:t>
            </a:r>
            <a:r>
              <a:rPr lang="en-US" altLang="zh-CN" dirty="0"/>
              <a:t>1960</a:t>
            </a:r>
            <a:r>
              <a:rPr lang="zh-CN" altLang="en-US" dirty="0"/>
              <a:t>年生于法国巴黎，从出生一直到博士毕业</a:t>
            </a:r>
            <a:r>
              <a:rPr lang="en-US" altLang="zh-CN" dirty="0" err="1"/>
              <a:t>LeCun</a:t>
            </a:r>
            <a:r>
              <a:rPr lang="zh-CN" altLang="en-US" dirty="0"/>
              <a:t>一直生活在浪漫之都巴黎。</a:t>
            </a:r>
            <a:r>
              <a:rPr lang="en-US" altLang="zh-CN" dirty="0"/>
              <a:t>1983</a:t>
            </a:r>
            <a:r>
              <a:rPr lang="zh-CN" altLang="en-US" dirty="0"/>
              <a:t>年，</a:t>
            </a:r>
            <a:r>
              <a:rPr lang="en-US" altLang="zh-CN" dirty="0"/>
              <a:t>23</a:t>
            </a:r>
            <a:r>
              <a:rPr lang="zh-CN" altLang="en-US" dirty="0"/>
              <a:t>岁的他获得了巴黎高等电子工程师学校的工程师学位，</a:t>
            </a:r>
            <a:r>
              <a:rPr lang="en-US" altLang="zh-CN" dirty="0"/>
              <a:t>4</a:t>
            </a:r>
            <a:r>
              <a:rPr lang="zh-CN" altLang="en-US" dirty="0"/>
              <a:t>年后又取得了巴黎第六大学的计算机科学博士学位。读博期间，他拜读了</a:t>
            </a:r>
            <a:r>
              <a:rPr lang="en-US" altLang="zh-CN" dirty="0"/>
              <a:t>Hinton</a:t>
            </a:r>
            <a:r>
              <a:rPr lang="zh-CN" altLang="en-US" dirty="0"/>
              <a:t>关于玻尔兹曼机的论文，并提出了神经网络的反向传播算法的原型。</a:t>
            </a:r>
            <a:r>
              <a:rPr lang="en-US" altLang="zh-CN" dirty="0"/>
              <a:t>1988</a:t>
            </a:r>
            <a:r>
              <a:rPr lang="zh-CN" altLang="en-US" dirty="0"/>
              <a:t>年，他飘洋过海到多伦多大学投靠</a:t>
            </a:r>
            <a:r>
              <a:rPr lang="en-US" altLang="zh-CN" dirty="0"/>
              <a:t>Hinton</a:t>
            </a:r>
            <a:r>
              <a:rPr lang="zh-CN" altLang="en-US" dirty="0"/>
              <a:t>，并在其实验室做博士后，一直深受</a:t>
            </a:r>
            <a:r>
              <a:rPr lang="en-US" altLang="zh-CN" dirty="0"/>
              <a:t>Hinton</a:t>
            </a:r>
            <a:r>
              <a:rPr lang="zh-CN" altLang="en-US" dirty="0"/>
              <a:t>大师的影响。在完成了多伦多大学的博士后研究（师从</a:t>
            </a:r>
            <a:r>
              <a:rPr lang="en-US" altLang="zh-CN" dirty="0"/>
              <a:t>Hinton</a:t>
            </a:r>
            <a:r>
              <a:rPr lang="zh-CN" altLang="en-US" dirty="0"/>
              <a:t>）之后，他在 </a:t>
            </a:r>
            <a:r>
              <a:rPr lang="en-US" altLang="zh-CN" dirty="0"/>
              <a:t>1988 </a:t>
            </a:r>
            <a:r>
              <a:rPr lang="zh-CN" altLang="en-US" dirty="0"/>
              <a:t>年加入了 </a:t>
            </a:r>
            <a:r>
              <a:rPr lang="en-US" altLang="zh-CN" dirty="0"/>
              <a:t>AT&amp;T </a:t>
            </a:r>
            <a:r>
              <a:rPr lang="zh-CN" altLang="en-US" dirty="0"/>
              <a:t>贝尔实验室（</a:t>
            </a:r>
            <a:r>
              <a:rPr lang="en-US" altLang="zh-CN" dirty="0"/>
              <a:t>AT&amp;T Bell Laboratories /Holmdel, NJ</a:t>
            </a:r>
            <a:r>
              <a:rPr lang="zh-CN" altLang="en-US" dirty="0"/>
              <a:t>），在 </a:t>
            </a:r>
            <a:r>
              <a:rPr lang="en-US" altLang="zh-CN" dirty="0"/>
              <a:t>1996 </a:t>
            </a:r>
            <a:r>
              <a:rPr lang="zh-CN" altLang="en-US" dirty="0"/>
              <a:t>年成为 </a:t>
            </a:r>
            <a:r>
              <a:rPr lang="en-US" altLang="zh-CN" dirty="0"/>
              <a:t>AT&amp;T Labs-Research </a:t>
            </a:r>
            <a:r>
              <a:rPr lang="zh-CN" altLang="en-US" dirty="0"/>
              <a:t>的图像处理研究部门主管，他的组员就包括</a:t>
            </a:r>
            <a:r>
              <a:rPr lang="en-US" altLang="zh-CN" dirty="0"/>
              <a:t>AI</a:t>
            </a:r>
            <a:r>
              <a:rPr lang="zh-CN" altLang="en-US" dirty="0"/>
              <a:t>界另一位大神</a:t>
            </a:r>
            <a:r>
              <a:rPr lang="en-US" altLang="zh-CN" dirty="0" err="1"/>
              <a:t>Bengio</a:t>
            </a:r>
            <a:r>
              <a:rPr lang="zh-CN" altLang="en-US" dirty="0"/>
              <a:t>。</a:t>
            </a:r>
            <a:r>
              <a:rPr lang="en-US" altLang="zh-CN" dirty="0"/>
              <a:t>2003 </a:t>
            </a:r>
            <a:r>
              <a:rPr lang="zh-CN" altLang="en-US" dirty="0"/>
              <a:t>年，他加入纽约大学获得教授任职，并在 </a:t>
            </a:r>
            <a:r>
              <a:rPr lang="en-US" altLang="zh-CN" dirty="0"/>
              <a:t>NEC </a:t>
            </a:r>
            <a:r>
              <a:rPr lang="zh-CN" altLang="en-US" dirty="0"/>
              <a:t>研究所（普林斯顿）呆过短暂一段时间。</a:t>
            </a:r>
            <a:r>
              <a:rPr lang="en-US" altLang="zh-CN" dirty="0"/>
              <a:t>2012 </a:t>
            </a:r>
            <a:r>
              <a:rPr lang="zh-CN" altLang="en-US" dirty="0"/>
              <a:t>年他成为纽约大学数据科学中心的创办主任。</a:t>
            </a:r>
            <a:r>
              <a:rPr lang="en-US" altLang="zh-CN" dirty="0"/>
              <a:t>2013 </a:t>
            </a:r>
            <a:r>
              <a:rPr lang="zh-CN" altLang="en-US" dirty="0"/>
              <a:t>年末，他成为 </a:t>
            </a:r>
            <a:r>
              <a:rPr lang="en-US" altLang="zh-CN" dirty="0"/>
              <a:t>Facebook </a:t>
            </a:r>
            <a:r>
              <a:rPr lang="zh-CN" altLang="en-US" dirty="0"/>
              <a:t>的人工智能研究中心（</a:t>
            </a:r>
            <a:r>
              <a:rPr lang="en-US" altLang="zh-CN" dirty="0"/>
              <a:t>FAIR</a:t>
            </a:r>
            <a:r>
              <a:rPr lang="zh-CN" altLang="en-US" dirty="0"/>
              <a:t>）负责人（</a:t>
            </a:r>
            <a:r>
              <a:rPr lang="en-US" altLang="zh-CN" dirty="0"/>
              <a:t>2018</a:t>
            </a:r>
            <a:r>
              <a:rPr lang="zh-CN" altLang="en-US" dirty="0"/>
              <a:t>年卸任负责人，任首席科学家），并仍保持在 </a:t>
            </a:r>
            <a:r>
              <a:rPr lang="en-US" altLang="zh-CN" dirty="0"/>
              <a:t>NYU </a:t>
            </a:r>
            <a:r>
              <a:rPr lang="zh-CN" altLang="en-US" dirty="0"/>
              <a:t>中兼职教学。从 </a:t>
            </a:r>
            <a:r>
              <a:rPr lang="en-US" altLang="zh-CN" dirty="0"/>
              <a:t>2015 </a:t>
            </a:r>
            <a:r>
              <a:rPr lang="zh-CN" altLang="en-US" dirty="0"/>
              <a:t>到 </a:t>
            </a:r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 err="1"/>
              <a:t>Yann</a:t>
            </a:r>
            <a:r>
              <a:rPr lang="en-US" altLang="zh-CN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 </a:t>
            </a:r>
            <a:r>
              <a:rPr lang="zh-CN" altLang="en-US" dirty="0"/>
              <a:t>还是法兰西学院的访问学者。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，出生在巴黎，在蒙特利尔长大，现在蒙特利尔大学任教。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Full Professor of the Department of Computer Science and Operations Research, head of the Montreal Institute for Learning Algorithms (MILA), CIFAR Program co-director of the CIFAR program on Learning in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Macahines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Brains, Canada Research Chair in Statistical Learning Algorithms. 1964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年，出生在法国巴黎，和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童年生活在同一个城市的不同角落，现与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一样选择生活在加拿大，拥有加拿大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CIFAR 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主席一职。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大学就读于麦吉尔大学“计算机工程学”专业，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1986-1991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年继续修“计算机科学“到博士毕业，随后一段时间在麻省理工学院做博士后研究员，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年到美国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AT&amp;T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贝尔实验室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小组做学习和视觉算法研究工作。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年起，他一直在蒙特利尔大学教书育人，负责计算机科学与运筹学方向。他也是蒙特利尔学习算法研究所（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）创始人和科学主任。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，一家独立的非营利组织，世界上最大的深度学习研究小组，拥有来自地球上很多公司和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创业公司的研究实验室。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兄弟俩出生在法国巴黎，没有类似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的学阀家族背景，父母是嬉皮士，从小就随父母到处搬家。曾因父亲服兵役的原因，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时搬家到了父母的出生地北非摩洛哥生活了一段时间，又因战争举家搬回了法国生活了几年，不久后移民到加拿大，开启了新生活。辗转几次搬家，走过了世界的很多角落，父母为兄弟俩种下了人文主义的种子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说：他有责任照顾生活在发展中国家的人。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一直在加拿大发展，并直言不加入工业界，他认为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人才流入大科技公司会阻碍这一领域的学术研究。一次采访时，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说：“科技公司挖走了很多人才，造成了学术界人才短缺。对那些公司来说有好处，但对学术研究来说不是件好事。我能为全人类作贡献，而不是为某一个公司赚钱。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，虽然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也担任了几家类似三星的企业学术顾问，但他更多的精力还是耕耘在学术界。你很少看到他为商业事件公开露面。很多学生都听过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Yoshua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的课程，看过不少他的文章，众所周知，牛人讲课认认真真、实实在在、深入浅出，不灌水，不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，简直就是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界的一股清流！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论资排辈，自然是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Hinton&gt;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，还记得之前提到的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鼻祖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门下徒子徒孙遍地，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界许多大神都和他有着千丝万缕的关系，以下有个简单的人物关系网。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的博士后，当年与美国飞人乔丹同名的学者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Micheal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Jordan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一心想去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门下读博士后却被婉拒，在麻省理工学院时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Jordan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的得意门生，随后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在贝尔实验室与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成为同事。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Larochelle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下面读的博士，后成为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的博士后；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的一位博士生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MarcAurelio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Ranzato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，后也成为的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的博士后。不禁感叹，贵圈不大，牛人总是带着牛人走。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这三个人是亲密的朋友和合作者，所以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领域的人戏称他们为“加拿大黑手党”。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r>
              <a:rPr lang="zh-CN" altLang="en-US" dirty="0"/>
              <a:t>三巨头深度学习综述</a:t>
            </a:r>
          </a:p>
          <a:p>
            <a:r>
              <a:rPr lang="en-US" altLang="zh-CN" dirty="0" err="1"/>
              <a:t>LeCun</a:t>
            </a:r>
            <a:r>
              <a:rPr lang="en-US" altLang="zh-CN" dirty="0"/>
              <a:t> Y, </a:t>
            </a:r>
            <a:r>
              <a:rPr lang="en-US" altLang="zh-CN" dirty="0" err="1"/>
              <a:t>Bengio</a:t>
            </a:r>
            <a:r>
              <a:rPr lang="en-US" altLang="zh-CN" dirty="0"/>
              <a:t> Y, Hinton G. Deep learning[J]. nature, 2015, 521(7553): 436.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93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对于一个</a:t>
            </a:r>
            <a:r>
              <a:rPr lang="en-US" altLang="zh-CN"/>
              <a:t>19x19</a:t>
            </a:r>
            <a:r>
              <a:rPr lang="zh-CN" altLang="en-US"/>
              <a:t>的围棋棋盘而言，一共有</a:t>
            </a:r>
            <a:r>
              <a:rPr lang="en-US" altLang="zh-CN"/>
              <a:t>361</a:t>
            </a:r>
            <a:r>
              <a:rPr lang="zh-CN" altLang="en-US"/>
              <a:t>个位置，而每个位置可以单独放置黑棋、白棋或者留空，理论上所有的可能组合是</a:t>
            </a:r>
            <a:r>
              <a:rPr lang="en-US" altLang="zh-CN"/>
              <a:t>3^361</a:t>
            </a:r>
            <a:r>
              <a:rPr lang="zh-CN" altLang="en-US"/>
              <a:t>种。</a:t>
            </a:r>
          </a:p>
          <a:p>
            <a:r>
              <a:rPr lang="zh-CN" altLang="en-US"/>
              <a:t>但根据围棋规则，不是所有位置都可合法落子，在围棋术语中没有气的位置就不能落子。那么排除掉这些不合法的棋局后总共还剩多少种呢？</a:t>
            </a:r>
          </a:p>
          <a:p>
            <a:r>
              <a:rPr lang="zh-CN" altLang="en-US"/>
              <a:t>普林斯顿的研究人员如今完成了这一壮举，他们给出的</a:t>
            </a:r>
            <a:r>
              <a:rPr lang="en-US" altLang="zh-CN"/>
              <a:t>19x19</a:t>
            </a:r>
            <a:r>
              <a:rPr lang="zh-CN" altLang="en-US"/>
              <a:t>格围棋的精确合法棋局数：</a:t>
            </a:r>
            <a:r>
              <a:rPr lang="en-US" altLang="zh-CN"/>
              <a:t>208168199381979984699478633344862770286522453884530548425639456820927419612738015378525648451698519643907259916015628128546089888314427129715319317557736620397247064840935</a:t>
            </a:r>
          </a:p>
          <a:p>
            <a:r>
              <a:rPr lang="zh-CN" altLang="en-US"/>
              <a:t>一共</a:t>
            </a:r>
            <a:r>
              <a:rPr lang="en-US" altLang="zh-CN"/>
              <a:t>171</a:t>
            </a:r>
            <a:r>
              <a:rPr lang="zh-CN" altLang="en-US"/>
              <a:t>位数！！约等于</a:t>
            </a:r>
            <a:r>
              <a:rPr lang="en-US" altLang="zh-CN"/>
              <a:t>2.08x10^170</a:t>
            </a:r>
            <a:r>
              <a:rPr lang="zh-CN" altLang="en-US"/>
              <a:t>。</a:t>
            </a:r>
          </a:p>
          <a:p>
            <a:r>
              <a:rPr lang="zh-CN" altLang="en-US"/>
              <a:t>研究人员还对代码进行了开源，如果乐意的话你也可以自己算一遍，不过研究人员推荐使用</a:t>
            </a:r>
            <a:r>
              <a:rPr lang="en-US" altLang="zh-CN"/>
              <a:t>15TB</a:t>
            </a:r>
            <a:r>
              <a:rPr lang="zh-CN" altLang="en-US"/>
              <a:t>硬盘空间、</a:t>
            </a:r>
            <a:r>
              <a:rPr lang="en-US" altLang="zh-CN"/>
              <a:t>8-16</a:t>
            </a:r>
            <a:r>
              <a:rPr lang="zh-CN" altLang="en-US"/>
              <a:t>核处理器及</a:t>
            </a:r>
            <a:r>
              <a:rPr lang="en-US" altLang="zh-CN"/>
              <a:t>192GB</a:t>
            </a:r>
            <a:r>
              <a:rPr lang="zh-CN" altLang="en-US"/>
              <a:t>内存的服务器，运行时间则需要几个月。</a:t>
            </a: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53DAAC-C397-4845-95C1-139573B1BD59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阿尔法围棋（</a:t>
            </a:r>
            <a:r>
              <a:rPr lang="en-US" altLang="zh-CN"/>
              <a:t>AlphaGo</a:t>
            </a:r>
            <a:r>
              <a:rPr lang="zh-CN" altLang="en-US"/>
              <a:t>）是一款围棋人工智能程序。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主要包括</a:t>
            </a:r>
            <a:r>
              <a:rPr lang="en-US" altLang="zh-CN"/>
              <a:t>4</a:t>
            </a:r>
            <a:r>
              <a:rPr lang="zh-CN" altLang="en-US"/>
              <a:t>个部分：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1. </a:t>
            </a:r>
            <a:r>
              <a:rPr lang="zh-CN" altLang="en-US"/>
              <a:t>策略网络（</a:t>
            </a:r>
            <a:r>
              <a:rPr lang="en-US" altLang="zh-CN"/>
              <a:t>Policy Network</a:t>
            </a:r>
            <a:r>
              <a:rPr lang="zh-CN" altLang="en-US"/>
              <a:t>），给定当前局面，预测</a:t>
            </a:r>
            <a:r>
              <a:rPr lang="en-US" altLang="zh-CN"/>
              <a:t>/</a:t>
            </a:r>
            <a:r>
              <a:rPr lang="zh-CN" altLang="en-US"/>
              <a:t>采样下一步的走棋。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2. </a:t>
            </a:r>
            <a:r>
              <a:rPr lang="zh-CN" altLang="en-US"/>
              <a:t>快速走棋（</a:t>
            </a:r>
            <a:r>
              <a:rPr lang="en-US" altLang="zh-CN"/>
              <a:t>Fast rollout</a:t>
            </a:r>
            <a:r>
              <a:rPr lang="zh-CN" altLang="en-US"/>
              <a:t>），目标和</a:t>
            </a:r>
            <a:r>
              <a:rPr lang="en-US" altLang="zh-CN"/>
              <a:t>1</a:t>
            </a:r>
            <a:r>
              <a:rPr lang="zh-CN" altLang="en-US"/>
              <a:t>一样，但在适当牺牲走棋质量的条件下，速度要比</a:t>
            </a:r>
            <a:r>
              <a:rPr lang="en-US" altLang="zh-CN"/>
              <a:t>1</a:t>
            </a:r>
            <a:r>
              <a:rPr lang="zh-CN" altLang="en-US"/>
              <a:t>快</a:t>
            </a:r>
            <a:r>
              <a:rPr lang="en-US" altLang="zh-CN"/>
              <a:t>1000</a:t>
            </a:r>
            <a:r>
              <a:rPr lang="zh-CN" altLang="en-US"/>
              <a:t>倍。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3. </a:t>
            </a:r>
            <a:r>
              <a:rPr lang="zh-CN" altLang="en-US"/>
              <a:t>估值网络（</a:t>
            </a:r>
            <a:r>
              <a:rPr lang="en-US" altLang="zh-CN"/>
              <a:t>Value Network</a:t>
            </a:r>
            <a:r>
              <a:rPr lang="zh-CN" altLang="en-US"/>
              <a:t>），给定当前局面，估计是白胜还是黑胜。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/>
              <a:t>4. </a:t>
            </a:r>
            <a:r>
              <a:rPr lang="zh-CN" altLang="en-US"/>
              <a:t>蒙特卡罗树搜索（</a:t>
            </a:r>
            <a:r>
              <a:rPr lang="en-US" altLang="zh-CN"/>
              <a:t>Monte Carlo Tree Search</a:t>
            </a:r>
            <a:r>
              <a:rPr lang="zh-CN" altLang="en-US"/>
              <a:t>，</a:t>
            </a:r>
            <a:r>
              <a:rPr lang="en-US" altLang="zh-CN"/>
              <a:t>MCTS)</a:t>
            </a:r>
            <a:r>
              <a:rPr lang="zh-CN" altLang="en-US"/>
              <a:t>，把以上这三个部分连起来，形成一个完整的系统。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1CBC606-34EE-493F-A1BD-68F72EF7CC89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5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周志华教授是</a:t>
            </a:r>
            <a:r>
              <a:rPr lang="en-US" altLang="zh-CN" dirty="0"/>
              <a:t>AAAI Fellow, IEEE Fellow, IAPR Fellow</a:t>
            </a:r>
            <a:r>
              <a:rPr lang="zh-CN" altLang="en-US" dirty="0"/>
              <a:t>，并于</a:t>
            </a:r>
            <a:r>
              <a:rPr lang="en-US" altLang="zh-CN" dirty="0"/>
              <a:t>2016</a:t>
            </a:r>
            <a:r>
              <a:rPr lang="zh-CN" altLang="en-US" dirty="0"/>
              <a:t>年入选</a:t>
            </a:r>
            <a:r>
              <a:rPr lang="en-US" altLang="zh-CN" dirty="0"/>
              <a:t>ACM Fellow</a:t>
            </a:r>
            <a:r>
              <a:rPr lang="zh-CN" altLang="en-US" dirty="0"/>
              <a:t>和</a:t>
            </a:r>
            <a:r>
              <a:rPr lang="en-US" altLang="zh-CN" dirty="0"/>
              <a:t>AAAS Fellow</a:t>
            </a:r>
            <a:r>
              <a:rPr lang="zh-CN" altLang="en-US" dirty="0"/>
              <a:t>，成为国际上与人工智能相关的重要学会“大满贯” </a:t>
            </a:r>
            <a:r>
              <a:rPr lang="en-US" altLang="zh-CN" dirty="0"/>
              <a:t>Fellow</a:t>
            </a:r>
            <a:r>
              <a:rPr lang="zh-CN" altLang="en-US" dirty="0"/>
              <a:t>华人第一人。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14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傅京孙（</a:t>
            </a:r>
            <a:r>
              <a:rPr lang="en-US" altLang="zh-CN" dirty="0"/>
              <a:t>1930—1985</a:t>
            </a:r>
            <a:r>
              <a:rPr lang="zh-CN" altLang="en-US" dirty="0"/>
              <a:t>），男，美籍华裔模式识别与机器智能专家，美国工程科学院院士，台湾中央科学院院士。浙江丽水人，</a:t>
            </a:r>
            <a:r>
              <a:rPr lang="en-US" altLang="zh-CN" dirty="0"/>
              <a:t>1949</a:t>
            </a:r>
            <a:r>
              <a:rPr lang="zh-CN" altLang="en-US" dirty="0"/>
              <a:t>年去台湾，台湾大学电机系毕业，加拿大多伦多大学科学硕士，美国伊利诺大学博士。主修电机及电脑软件，后为美国波音飞机公司研究工程师。</a:t>
            </a:r>
            <a:r>
              <a:rPr lang="en-US" altLang="zh-CN" dirty="0"/>
              <a:t>1961</a:t>
            </a:r>
            <a:r>
              <a:rPr lang="zh-CN" altLang="en-US" dirty="0"/>
              <a:t>年始任教于普渡大学电机工程系，达</a:t>
            </a:r>
            <a:r>
              <a:rPr lang="en-US" altLang="zh-CN" dirty="0"/>
              <a:t>23</a:t>
            </a:r>
            <a:r>
              <a:rPr lang="zh-CN" altLang="en-US" dirty="0"/>
              <a:t>年，历助教、副教授、教授。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吴恩达（</a:t>
            </a:r>
            <a:r>
              <a:rPr lang="en-US" altLang="zh-CN" dirty="0"/>
              <a:t>1976</a:t>
            </a:r>
            <a:r>
              <a:rPr lang="zh-CN" altLang="en-US" dirty="0"/>
              <a:t>年生于伦敦，英文名：</a:t>
            </a:r>
            <a:r>
              <a:rPr lang="en-US" altLang="zh-CN" dirty="0"/>
              <a:t>Andrew Ng</a:t>
            </a:r>
            <a:r>
              <a:rPr lang="zh-CN" altLang="en-US" dirty="0"/>
              <a:t>），华裔美国人，年轻时候在香港和新加坡度过。</a:t>
            </a:r>
            <a:r>
              <a:rPr lang="en-US" altLang="zh-CN" dirty="0"/>
              <a:t>1992</a:t>
            </a:r>
            <a:r>
              <a:rPr lang="zh-CN" altLang="en-US" dirty="0"/>
              <a:t>年吴恩达就读新加坡莱佛士书院，并于</a:t>
            </a:r>
            <a:r>
              <a:rPr lang="en-US" altLang="zh-CN" dirty="0"/>
              <a:t>1997</a:t>
            </a:r>
            <a:r>
              <a:rPr lang="zh-CN" altLang="en-US" dirty="0"/>
              <a:t>年获得了卡内基梅隆大学的计算机科学学士学位。之后他在</a:t>
            </a:r>
            <a:r>
              <a:rPr lang="en-US" altLang="zh-CN" dirty="0"/>
              <a:t>1998</a:t>
            </a:r>
            <a:r>
              <a:rPr lang="zh-CN" altLang="en-US" dirty="0"/>
              <a:t>年获得了麻省理工学院的硕士学位，并于</a:t>
            </a:r>
            <a:r>
              <a:rPr lang="en-US" altLang="zh-CN" dirty="0"/>
              <a:t>2002</a:t>
            </a:r>
            <a:r>
              <a:rPr lang="zh-CN" altLang="en-US" dirty="0"/>
              <a:t>年获得了加州大学伯克利分校的博士学位，并从这年开始在斯坦福大学工作，现为斯坦福大学计算机科学系和电子工程系副教授，人工智能实验室主任。吴恩达是人工智能和机器学习领域国际上最权威的学者之一。吴恩达也是在线教育平台</a:t>
            </a:r>
            <a:r>
              <a:rPr lang="en-US" altLang="zh-CN" dirty="0" err="1"/>
              <a:t>Coursera</a:t>
            </a:r>
            <a:r>
              <a:rPr lang="zh-CN" altLang="en-US" dirty="0"/>
              <a:t>的联合创始人（</a:t>
            </a:r>
            <a:r>
              <a:rPr lang="en-US" altLang="zh-CN" dirty="0"/>
              <a:t>with Daphne </a:t>
            </a:r>
            <a:r>
              <a:rPr lang="en-US" altLang="zh-CN" dirty="0" err="1"/>
              <a:t>Koller</a:t>
            </a:r>
            <a:r>
              <a:rPr lang="zh-CN" altLang="en-US" dirty="0"/>
              <a:t>）。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日，吴恩达加入百度，担任百度公司首席科学家，负责百度研究院的领导工作，尤其是</a:t>
            </a:r>
            <a:r>
              <a:rPr lang="en-US" altLang="zh-CN" dirty="0" err="1"/>
              <a:t>Baidu</a:t>
            </a:r>
            <a:r>
              <a:rPr lang="en-US" altLang="zh-CN" dirty="0"/>
              <a:t> Brain</a:t>
            </a:r>
            <a:r>
              <a:rPr lang="zh-CN" altLang="en-US" dirty="0"/>
              <a:t>计划。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月，吴恩达将出任</a:t>
            </a:r>
            <a:r>
              <a:rPr lang="en-US" altLang="zh-CN" dirty="0" err="1"/>
              <a:t>Woebot</a:t>
            </a:r>
            <a:r>
              <a:rPr lang="zh-CN" altLang="en-US" dirty="0"/>
              <a:t>公司新任董事长，该公司拥有一款同名聊天机器人。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李飞飞，女，</a:t>
            </a:r>
            <a:r>
              <a:rPr lang="en-US" altLang="zh-CN" dirty="0"/>
              <a:t>1976</a:t>
            </a:r>
            <a:r>
              <a:rPr lang="zh-CN" altLang="en-US" dirty="0"/>
              <a:t>年出生于中国北京，美国国家工程院院士、美国国家医学院院士、美国艺术与科学院院士，美国斯坦福大学首位红杉讲席教授</a:t>
            </a:r>
            <a:r>
              <a:rPr lang="en-US" altLang="zh-CN" dirty="0"/>
              <a:t> </a:t>
            </a:r>
            <a:r>
              <a:rPr lang="zh-CN" altLang="en-US" dirty="0"/>
              <a:t>，以人为本人工智能研究院（</a:t>
            </a:r>
            <a:r>
              <a:rPr lang="en-US" altLang="zh-CN" dirty="0"/>
              <a:t>HAI</a:t>
            </a:r>
            <a:r>
              <a:rPr lang="zh-CN" altLang="en-US" dirty="0"/>
              <a:t>）院长，</a:t>
            </a:r>
            <a:r>
              <a:rPr lang="en-US" altLang="zh-CN" dirty="0"/>
              <a:t>AI4ALL</a:t>
            </a:r>
            <a:r>
              <a:rPr lang="zh-CN" altLang="en-US" dirty="0"/>
              <a:t>联合创始人及主席，</a:t>
            </a:r>
            <a:r>
              <a:rPr lang="en-US" altLang="zh-CN" dirty="0"/>
              <a:t>Twitter</a:t>
            </a:r>
            <a:r>
              <a:rPr lang="zh-CN" altLang="en-US" dirty="0"/>
              <a:t>公司董事会独立董事。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陶大程，</a:t>
            </a:r>
            <a:r>
              <a:rPr lang="en-US" altLang="zh-CN" dirty="0"/>
              <a:t>2002</a:t>
            </a:r>
            <a:r>
              <a:rPr lang="zh-CN" altLang="en-US" dirty="0"/>
              <a:t>年毕业于中国科学技术大学，</a:t>
            </a:r>
            <a:r>
              <a:rPr lang="en-US" altLang="zh-CN" dirty="0"/>
              <a:t>2004</a:t>
            </a:r>
            <a:r>
              <a:rPr lang="zh-CN" altLang="en-US" dirty="0"/>
              <a:t>年获得香港中文大学硕士学位，</a:t>
            </a:r>
            <a:r>
              <a:rPr lang="en-US" altLang="zh-CN" dirty="0"/>
              <a:t>2007</a:t>
            </a:r>
            <a:r>
              <a:rPr lang="zh-CN" altLang="en-US" dirty="0"/>
              <a:t>年获得英国伦敦大学博士学位。毕业后，陶大程先后在中国香港理工大学计算机系、新加坡南洋理工大学分别担任助理教授，后到澳大利亚悉尼科技大学工程与信息技术学院担任教授，担任悉尼大学教授。目前就任京东探索研究院院长，清华大学智能产业研究院（</a:t>
            </a:r>
            <a:r>
              <a:rPr lang="en-US" altLang="zh-CN" dirty="0"/>
              <a:t>AIR</a:t>
            </a:r>
            <a:r>
              <a:rPr lang="zh-CN" altLang="en-US" dirty="0"/>
              <a:t>）担任卓越访问教授 。陶大程教授是人工智能和信息科学领域国际知名学者、澳大利亚尤里卡</a:t>
            </a:r>
            <a:r>
              <a:rPr lang="en-US" altLang="zh-CN" dirty="0"/>
              <a:t>(Eureka)</a:t>
            </a:r>
            <a:r>
              <a:rPr lang="zh-CN" altLang="en-US" dirty="0"/>
              <a:t>奖获得者，深圳市优必选科技有限公司人工智能首席科学家。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日，陶大程当选澳大利亚科学院院士。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694024-D28F-49C4-BC53-180E1A600917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98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B8D309-B3CC-4B4F-ABEC-7E91FB5F64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2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31AA6-8F42-4A7C-94F1-5D5A05F59C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563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CC42B-653A-4D43-936F-A36A83B10D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047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幼圆" panose="02010509060101010101" pitchFamily="49" charset="-122"/>
              </a:defRPr>
            </a:lvl1pPr>
            <a:lvl2pPr>
              <a:defRPr>
                <a:latin typeface="+mn-lt"/>
                <a:ea typeface="幼圆" panose="02010509060101010101" pitchFamily="49" charset="-122"/>
              </a:defRPr>
            </a:lvl2pPr>
            <a:lvl3pPr>
              <a:defRPr>
                <a:latin typeface="+mn-lt"/>
                <a:ea typeface="幼圆" panose="02010509060101010101" pitchFamily="49" charset="-122"/>
              </a:defRPr>
            </a:lvl3pPr>
            <a:lvl4pPr>
              <a:defRPr>
                <a:latin typeface="+mn-lt"/>
                <a:ea typeface="幼圆" panose="02010509060101010101" pitchFamily="49" charset="-122"/>
              </a:defRPr>
            </a:lvl4pPr>
            <a:lvl5pPr>
              <a:defRPr>
                <a:latin typeface="+mn-lt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C0112-20CE-4DC3-8F69-3668DC2AFD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E5683-38D6-42B9-90AA-DD9441407A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207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89AA0-6C10-434E-B99F-DF7EC3BFD5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6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CCC0E-6CB3-48D0-BEB6-39C4E0E41F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288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15BBF-F523-49EC-BB04-781DBA8485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05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62EF3-3E4A-46B7-973A-715CFE8FA6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705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5D08D-78E2-4AE6-94E3-3FA5ABFA55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024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20148-EFEA-4577-B5AD-D107345B58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958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90FE9E4-A7CB-4420-AE2E-4D3D027619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hyperlink" Target="http://www.ai.mit.edu/projects/humanoid-robotics-group/retired-robots/genghis/" TargetMode="External"/><Relationship Id="rId4" Type="http://schemas.openxmlformats.org/officeDocument/2006/relationships/image" Target="../media/image7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64089" y="3933825"/>
            <a:ext cx="3240162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4101" name="Picture 1029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2" name="Group 1030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4103" name="Picture 1031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1032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3" name="Text Box 1033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能解释人工智能的基本概念</a:t>
            </a:r>
          </a:p>
          <a:p>
            <a:pPr eaLnBrk="1" hangingPunct="1">
              <a:defRPr/>
            </a:pPr>
            <a:r>
              <a:rPr lang="zh-CN" altLang="en-US" dirty="0"/>
              <a:t>能列出人工智能主要学派并描述其认知观</a:t>
            </a:r>
          </a:p>
          <a:p>
            <a:pPr eaLnBrk="1" hangingPunct="1">
              <a:defRPr/>
            </a:pPr>
            <a:r>
              <a:rPr lang="zh-CN" altLang="en-US" dirty="0"/>
              <a:t>能列出人工智能的发展简史和学科基础</a:t>
            </a:r>
          </a:p>
          <a:p>
            <a:pPr eaLnBrk="1" hangingPunct="1">
              <a:defRPr/>
            </a:pPr>
            <a:r>
              <a:rPr lang="zh-CN" altLang="en-US" dirty="0"/>
              <a:t>能列出人工智能的研究内容与应用领域</a:t>
            </a:r>
          </a:p>
        </p:txBody>
      </p:sp>
      <p:pic>
        <p:nvPicPr>
          <p:cNvPr id="12292" name="Picture 5" descr="4108-teaching101-300x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005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 descr="question-mark3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25"/>
            <a:ext cx="285750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Definition of AI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2276475"/>
            <a:ext cx="7129462" cy="93662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i="1" dirty="0"/>
              <a:t>What is </a:t>
            </a:r>
            <a:r>
              <a:rPr lang="en-US" altLang="zh-CN" sz="4000" i="1" dirty="0">
                <a:solidFill>
                  <a:srgbClr val="FF0000"/>
                </a:solidFill>
              </a:rPr>
              <a:t>Artificial Intelligence</a:t>
            </a:r>
            <a:r>
              <a:rPr lang="en-US" altLang="zh-CN" sz="4000" i="1" dirty="0"/>
              <a:t>?</a:t>
            </a:r>
            <a:endParaRPr lang="en-US" altLang="zh-CN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科学界四大基本难题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宇宙的起源</a:t>
            </a:r>
          </a:p>
          <a:p>
            <a:pPr lvl="1" eaLnBrk="1" hangingPunct="1">
              <a:defRPr/>
            </a:pPr>
            <a:r>
              <a:rPr lang="zh-CN" altLang="en-US"/>
              <a:t>物质的结构</a:t>
            </a:r>
          </a:p>
          <a:p>
            <a:pPr lvl="1" eaLnBrk="1" hangingPunct="1">
              <a:defRPr/>
            </a:pPr>
            <a:r>
              <a:rPr lang="zh-CN" altLang="en-US"/>
              <a:t>生命的起源</a:t>
            </a:r>
          </a:p>
          <a:p>
            <a:pPr lvl="1" eaLnBrk="1" hangingPunct="1">
              <a:defRPr/>
            </a:pPr>
            <a:r>
              <a:rPr lang="zh-CN" altLang="en-US">
                <a:solidFill>
                  <a:srgbClr val="FF0000"/>
                </a:solidFill>
              </a:rPr>
              <a:t>智能的本质</a:t>
            </a:r>
          </a:p>
        </p:txBody>
      </p:sp>
      <p:pic>
        <p:nvPicPr>
          <p:cNvPr id="14340" name="Picture 5" descr="51025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4F0E7"/>
              </a:clrFrom>
              <a:clrTo>
                <a:srgbClr val="F4F0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b="2501"/>
          <a:stretch>
            <a:fillRect/>
          </a:stretch>
        </p:blipFill>
        <p:spPr bwMode="auto">
          <a:xfrm>
            <a:off x="0" y="1800225"/>
            <a:ext cx="5024438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0.37223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11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39619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39619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9619 -0.002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39619 -0.003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7" name="Picture 7" descr="knowledge-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429000"/>
            <a:ext cx="2438400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关于智能的几种观点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思维理论</a:t>
            </a:r>
          </a:p>
          <a:p>
            <a:pPr lvl="1" eaLnBrk="1" hangingPunct="1">
              <a:defRPr/>
            </a:pPr>
            <a:r>
              <a:rPr lang="zh-CN" altLang="en-US"/>
              <a:t>知识阈值理论</a:t>
            </a:r>
          </a:p>
          <a:p>
            <a:pPr lvl="1" eaLnBrk="1" hangingPunct="1">
              <a:defRPr/>
            </a:pPr>
            <a:r>
              <a:rPr lang="zh-CN" altLang="en-US"/>
              <a:t>行为理论（进化理论）</a:t>
            </a: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817563"/>
            <a:ext cx="2249488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00463"/>
            <a:ext cx="291465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智能的特征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具有感知能力</a:t>
            </a:r>
          </a:p>
          <a:p>
            <a:pPr lvl="1" eaLnBrk="1" hangingPunct="1">
              <a:defRPr/>
            </a:pPr>
            <a:r>
              <a:rPr lang="zh-CN" altLang="en-US"/>
              <a:t>具有思维能力</a:t>
            </a:r>
          </a:p>
          <a:p>
            <a:pPr lvl="1" eaLnBrk="1" hangingPunct="1">
              <a:defRPr/>
            </a:pPr>
            <a:r>
              <a:rPr lang="zh-CN" altLang="en-US"/>
              <a:t>具有行为能力</a:t>
            </a:r>
          </a:p>
          <a:p>
            <a:pPr lvl="1" eaLnBrk="1" hangingPunct="1">
              <a:defRPr/>
            </a:pPr>
            <a:r>
              <a:rPr lang="zh-CN" altLang="en-US"/>
              <a:t>具有学习能力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2060575"/>
            <a:ext cx="3797300" cy="3887788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27049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Some definitions of AI</a:t>
            </a:r>
          </a:p>
        </p:txBody>
      </p:sp>
      <p:graphicFrame>
        <p:nvGraphicFramePr>
          <p:cNvPr id="4307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17748"/>
              </p:ext>
            </p:extLst>
          </p:nvPr>
        </p:nvGraphicFramePr>
        <p:xfrm>
          <a:off x="971550" y="2819400"/>
          <a:ext cx="7056438" cy="2438400"/>
        </p:xfrm>
        <a:graphic>
          <a:graphicData uri="http://schemas.openxmlformats.org/drawingml/2006/table">
            <a:tbl>
              <a:tblPr/>
              <a:tblGrid>
                <a:gridCol w="352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9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think like humans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类人思考系统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think rationality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理性思考系统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act like humans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类人行为系统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  <a:ea typeface="幼圆" panose="02010509060101010101" pitchFamily="49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act rationality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理性行为系统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64" name="Text Box 56"/>
          <p:cNvSpPr txBox="1">
            <a:spLocks noChangeArrowheads="1"/>
          </p:cNvSpPr>
          <p:nvPr/>
        </p:nvSpPr>
        <p:spPr bwMode="auto">
          <a:xfrm>
            <a:off x="457200" y="5638800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一个系统如能在它所知的范围内正确行事，就是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理性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的。</a:t>
            </a:r>
          </a:p>
        </p:txBody>
      </p:sp>
      <p:pic>
        <p:nvPicPr>
          <p:cNvPr id="43074" name="Picture 66" descr="computerbrai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565400"/>
            <a:ext cx="1908175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0" name="Picture 72" descr="200608010947007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3825"/>
            <a:ext cx="194468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3" name="Picture 75" descr="aibopup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076700"/>
            <a:ext cx="1893888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6" name="Picture 78" descr="computer_brai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781300"/>
            <a:ext cx="11604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Some definitions of AI</a:t>
            </a:r>
          </a:p>
        </p:txBody>
      </p:sp>
      <p:graphicFrame>
        <p:nvGraphicFramePr>
          <p:cNvPr id="4307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17748"/>
              </p:ext>
            </p:extLst>
          </p:nvPr>
        </p:nvGraphicFramePr>
        <p:xfrm>
          <a:off x="971550" y="2819400"/>
          <a:ext cx="7056438" cy="2438400"/>
        </p:xfrm>
        <a:graphic>
          <a:graphicData uri="http://schemas.openxmlformats.org/drawingml/2006/table">
            <a:tbl>
              <a:tblPr/>
              <a:tblGrid>
                <a:gridCol w="352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9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think like humans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类人思考系统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think rationality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理性思考系统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act like humans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类人行为系统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+mn-lt"/>
                        <a:ea typeface="幼圆" panose="02010509060101010101" pitchFamily="49" charset="-122"/>
                      </a:endParaRPr>
                    </a:p>
                  </a:txBody>
                  <a:tcPr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Systems that act rationality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lt"/>
                          <a:ea typeface="幼圆" panose="02010509060101010101" pitchFamily="49" charset="-122"/>
                        </a:rPr>
                        <a:t>理性行为系统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64" name="Text Box 56"/>
          <p:cNvSpPr txBox="1">
            <a:spLocks noChangeArrowheads="1"/>
          </p:cNvSpPr>
          <p:nvPr/>
        </p:nvSpPr>
        <p:spPr bwMode="auto">
          <a:xfrm>
            <a:off x="457200" y="5638800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一个系统如能在它所知的范围内正确行事，就是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理性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的。</a:t>
            </a:r>
          </a:p>
        </p:txBody>
      </p:sp>
      <p:pic>
        <p:nvPicPr>
          <p:cNvPr id="43074" name="Picture 66" descr="computerbrai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2565400"/>
            <a:ext cx="1908175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0" name="Picture 72" descr="200608010947007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933825"/>
            <a:ext cx="194468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3" name="Picture 75" descr="aibopup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076700"/>
            <a:ext cx="1893888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86" name="Picture 78" descr="computer_brai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781300"/>
            <a:ext cx="11604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23850" y="2743200"/>
            <a:ext cx="4100513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Cognitive modeling approach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认知模型法</a:t>
            </a: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575175" y="2743200"/>
            <a:ext cx="4100513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“Laws of thought” approach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思维法则法</a:t>
            </a: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323850" y="4014788"/>
            <a:ext cx="4100513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Turing test approach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图灵测试法</a:t>
            </a: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4575175" y="4014788"/>
            <a:ext cx="4100513" cy="11430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Rational agent approach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幼圆" panose="02010509060101010101" pitchFamily="49" charset="-122"/>
              </a:rPr>
              <a:t>理性主体法</a:t>
            </a:r>
          </a:p>
        </p:txBody>
      </p:sp>
    </p:spTree>
    <p:extLst>
      <p:ext uri="{BB962C8B-B14F-4D97-AF65-F5344CB8AC3E}">
        <p14:creationId xmlns:p14="http://schemas.microsoft.com/office/powerpoint/2010/main" val="423893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Definition of AI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不严格地讲：</a:t>
            </a:r>
          </a:p>
          <a:p>
            <a:pPr lvl="1" eaLnBrk="1" hangingPunct="1">
              <a:defRPr/>
            </a:pPr>
            <a:r>
              <a:rPr lang="zh-CN" altLang="en-US" dirty="0"/>
              <a:t>人工智能是研究理解和模拟人类智能及其规律的一门学科，其主要任务是建立</a:t>
            </a:r>
            <a:r>
              <a:rPr lang="zh-CN" altLang="en-US" dirty="0">
                <a:solidFill>
                  <a:srgbClr val="FF0000"/>
                </a:solidFill>
              </a:rPr>
              <a:t>智能信息处理理论</a:t>
            </a:r>
            <a:r>
              <a:rPr lang="zh-CN" altLang="en-US" dirty="0"/>
              <a:t>，进而设计可以展现某些理性智能行为的</a:t>
            </a:r>
            <a:r>
              <a:rPr lang="zh-CN" altLang="en-US" dirty="0">
                <a:solidFill>
                  <a:srgbClr val="FF0000"/>
                </a:solidFill>
              </a:rPr>
              <a:t>计算系统</a:t>
            </a:r>
            <a:r>
              <a:rPr lang="zh-CN" altLang="en-US" dirty="0"/>
              <a:t>。</a:t>
            </a:r>
          </a:p>
        </p:txBody>
      </p:sp>
      <p:pic>
        <p:nvPicPr>
          <p:cNvPr id="19460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076700"/>
            <a:ext cx="2305050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52400" y="6019800"/>
            <a:ext cx="185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Gestation</a:t>
            </a:r>
          </a:p>
        </p:txBody>
      </p:sp>
      <p:grpSp>
        <p:nvGrpSpPr>
          <p:cNvPr id="53279" name="Group 31"/>
          <p:cNvGrpSpPr>
            <a:grpSpLocks/>
          </p:cNvGrpSpPr>
          <p:nvPr/>
        </p:nvGrpSpPr>
        <p:grpSpPr bwMode="auto">
          <a:xfrm>
            <a:off x="958850" y="5181600"/>
            <a:ext cx="2216150" cy="579438"/>
            <a:chOff x="624" y="3264"/>
            <a:chExt cx="1396" cy="365"/>
          </a:xfrm>
        </p:grpSpPr>
        <p:sp>
          <p:nvSpPr>
            <p:cNvPr id="20517" name="Line 6"/>
            <p:cNvSpPr>
              <a:spLocks noChangeShapeType="1"/>
            </p:cNvSpPr>
            <p:nvPr/>
          </p:nvSpPr>
          <p:spPr bwMode="auto">
            <a:xfrm flipV="1">
              <a:off x="1336" y="3600"/>
              <a:ext cx="684" cy="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5" name="Rectangle 7"/>
            <p:cNvSpPr>
              <a:spLocks noChangeArrowheads="1"/>
            </p:cNvSpPr>
            <p:nvPr/>
          </p:nvSpPr>
          <p:spPr bwMode="auto">
            <a:xfrm>
              <a:off x="1392" y="3264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1956</a:t>
              </a:r>
            </a:p>
          </p:txBody>
        </p:sp>
        <p:sp>
          <p:nvSpPr>
            <p:cNvPr id="53256" name="Rectangle 8"/>
            <p:cNvSpPr>
              <a:spLocks noChangeArrowheads="1"/>
            </p:cNvSpPr>
            <p:nvPr/>
          </p:nvSpPr>
          <p:spPr bwMode="auto">
            <a:xfrm>
              <a:off x="624" y="3264"/>
              <a:ext cx="69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Birth</a:t>
              </a:r>
            </a:p>
          </p:txBody>
        </p:sp>
      </p:grp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533400" y="4419600"/>
            <a:ext cx="2238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Enthusiasm</a:t>
            </a:r>
          </a:p>
        </p:txBody>
      </p:sp>
      <p:grpSp>
        <p:nvGrpSpPr>
          <p:cNvPr id="53285" name="Group 37"/>
          <p:cNvGrpSpPr>
            <a:grpSpLocks/>
          </p:cNvGrpSpPr>
          <p:nvPr/>
        </p:nvGrpSpPr>
        <p:grpSpPr bwMode="auto">
          <a:xfrm>
            <a:off x="914400" y="3657600"/>
            <a:ext cx="3973513" cy="819150"/>
            <a:chOff x="576" y="2304"/>
            <a:chExt cx="2503" cy="516"/>
          </a:xfrm>
        </p:grpSpPr>
        <p:sp>
          <p:nvSpPr>
            <p:cNvPr id="20514" name="Line 10"/>
            <p:cNvSpPr>
              <a:spLocks noChangeShapeType="1"/>
            </p:cNvSpPr>
            <p:nvPr/>
          </p:nvSpPr>
          <p:spPr bwMode="auto">
            <a:xfrm>
              <a:off x="2256" y="2535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59" name="Rectangle 11"/>
            <p:cNvSpPr>
              <a:spLocks noChangeArrowheads="1"/>
            </p:cNvSpPr>
            <p:nvPr/>
          </p:nvSpPr>
          <p:spPr bwMode="auto">
            <a:xfrm>
              <a:off x="2451" y="2455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1966</a:t>
              </a:r>
            </a:p>
          </p:txBody>
        </p:sp>
        <p:sp>
          <p:nvSpPr>
            <p:cNvPr id="53260" name="Rectangle 12"/>
            <p:cNvSpPr>
              <a:spLocks noChangeArrowheads="1"/>
            </p:cNvSpPr>
            <p:nvPr/>
          </p:nvSpPr>
          <p:spPr bwMode="auto">
            <a:xfrm>
              <a:off x="576" y="2304"/>
              <a:ext cx="13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Difficulties</a:t>
              </a:r>
            </a:p>
          </p:txBody>
        </p:sp>
      </p:grpSp>
      <p:grpSp>
        <p:nvGrpSpPr>
          <p:cNvPr id="53287" name="Group 39"/>
          <p:cNvGrpSpPr>
            <a:grpSpLocks/>
          </p:cNvGrpSpPr>
          <p:nvPr/>
        </p:nvGrpSpPr>
        <p:grpSpPr bwMode="auto">
          <a:xfrm>
            <a:off x="1409700" y="2673350"/>
            <a:ext cx="5715000" cy="701675"/>
            <a:chOff x="1060" y="1555"/>
            <a:chExt cx="3600" cy="442"/>
          </a:xfrm>
        </p:grpSpPr>
        <p:sp>
          <p:nvSpPr>
            <p:cNvPr id="53264" name="Rectangle 16"/>
            <p:cNvSpPr>
              <a:spLocks noChangeArrowheads="1"/>
            </p:cNvSpPr>
            <p:nvPr/>
          </p:nvSpPr>
          <p:spPr bwMode="auto">
            <a:xfrm>
              <a:off x="4032" y="1632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1986</a:t>
              </a:r>
            </a:p>
          </p:txBody>
        </p:sp>
        <p:sp>
          <p:nvSpPr>
            <p:cNvPr id="53262" name="Rectangle 14"/>
            <p:cNvSpPr>
              <a:spLocks noChangeArrowheads="1"/>
            </p:cNvSpPr>
            <p:nvPr/>
          </p:nvSpPr>
          <p:spPr bwMode="auto">
            <a:xfrm>
              <a:off x="1060" y="1555"/>
              <a:ext cx="28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Neural Networks Reborn</a:t>
              </a:r>
            </a:p>
          </p:txBody>
        </p:sp>
        <p:sp>
          <p:nvSpPr>
            <p:cNvPr id="20513" name="Line 15"/>
            <p:cNvSpPr>
              <a:spLocks noChangeShapeType="1"/>
            </p:cNvSpPr>
            <p:nvPr/>
          </p:nvSpPr>
          <p:spPr bwMode="auto">
            <a:xfrm>
              <a:off x="3880" y="1954"/>
              <a:ext cx="62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3286" name="Group 38"/>
          <p:cNvGrpSpPr>
            <a:grpSpLocks/>
          </p:cNvGrpSpPr>
          <p:nvPr/>
        </p:nvGrpSpPr>
        <p:grpSpPr bwMode="auto">
          <a:xfrm>
            <a:off x="4572000" y="3965575"/>
            <a:ext cx="4313238" cy="987425"/>
            <a:chOff x="2880" y="2498"/>
            <a:chExt cx="2717" cy="622"/>
          </a:xfrm>
        </p:grpSpPr>
        <p:sp>
          <p:nvSpPr>
            <p:cNvPr id="20506" name="Line 18"/>
            <p:cNvSpPr>
              <a:spLocks noChangeShapeType="1"/>
            </p:cNvSpPr>
            <p:nvPr/>
          </p:nvSpPr>
          <p:spPr bwMode="auto">
            <a:xfrm>
              <a:off x="2880" y="2803"/>
              <a:ext cx="62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67" name="Rectangle 19"/>
            <p:cNvSpPr>
              <a:spLocks noChangeArrowheads="1"/>
            </p:cNvSpPr>
            <p:nvPr/>
          </p:nvSpPr>
          <p:spPr bwMode="auto">
            <a:xfrm>
              <a:off x="2880" y="2755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1969</a:t>
              </a:r>
            </a:p>
          </p:txBody>
        </p:sp>
        <p:sp>
          <p:nvSpPr>
            <p:cNvPr id="53272" name="Rectangle 24"/>
            <p:cNvSpPr>
              <a:spLocks noChangeArrowheads="1"/>
            </p:cNvSpPr>
            <p:nvPr/>
          </p:nvSpPr>
          <p:spPr bwMode="auto">
            <a:xfrm>
              <a:off x="3456" y="2755"/>
              <a:ext cx="18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IJCAI was held</a:t>
              </a:r>
            </a:p>
          </p:txBody>
        </p:sp>
        <p:sp>
          <p:nvSpPr>
            <p:cNvPr id="53274" name="Rectangle 26"/>
            <p:cNvSpPr>
              <a:spLocks noChangeArrowheads="1"/>
            </p:cNvSpPr>
            <p:nvPr/>
          </p:nvSpPr>
          <p:spPr bwMode="auto">
            <a:xfrm>
              <a:off x="3129" y="2505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1970</a:t>
              </a:r>
            </a:p>
          </p:txBody>
        </p:sp>
        <p:sp>
          <p:nvSpPr>
            <p:cNvPr id="53275" name="Rectangle 27"/>
            <p:cNvSpPr>
              <a:spLocks noChangeArrowheads="1"/>
            </p:cNvSpPr>
            <p:nvPr/>
          </p:nvSpPr>
          <p:spPr bwMode="auto">
            <a:xfrm>
              <a:off x="3660" y="2498"/>
              <a:ext cx="193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AI was launched</a:t>
              </a:r>
            </a:p>
          </p:txBody>
        </p:sp>
      </p:grpSp>
      <p:grpSp>
        <p:nvGrpSpPr>
          <p:cNvPr id="53282" name="Group 34"/>
          <p:cNvGrpSpPr>
            <a:grpSpLocks/>
          </p:cNvGrpSpPr>
          <p:nvPr/>
        </p:nvGrpSpPr>
        <p:grpSpPr bwMode="auto">
          <a:xfrm>
            <a:off x="1371600" y="3154363"/>
            <a:ext cx="5334000" cy="688975"/>
            <a:chOff x="864" y="1987"/>
            <a:chExt cx="3360" cy="434"/>
          </a:xfrm>
        </p:grpSpPr>
        <p:sp>
          <p:nvSpPr>
            <p:cNvPr id="53261" name="Rectangle 13"/>
            <p:cNvSpPr>
              <a:spLocks noChangeArrowheads="1"/>
            </p:cNvSpPr>
            <p:nvPr/>
          </p:nvSpPr>
          <p:spPr bwMode="auto">
            <a:xfrm>
              <a:off x="864" y="1987"/>
              <a:ext cx="274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Knowledge Engineering</a:t>
              </a:r>
            </a:p>
          </p:txBody>
        </p:sp>
        <p:sp>
          <p:nvSpPr>
            <p:cNvPr id="20504" name="Line 29"/>
            <p:cNvSpPr>
              <a:spLocks noChangeShapeType="1"/>
            </p:cNvSpPr>
            <p:nvPr/>
          </p:nvSpPr>
          <p:spPr bwMode="auto">
            <a:xfrm>
              <a:off x="3456" y="2352"/>
              <a:ext cx="624" cy="0"/>
            </a:xfrm>
            <a:prstGeom prst="line">
              <a:avLst/>
            </a:prstGeom>
            <a:noFill/>
            <a:ln w="38100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278" name="Rectangle 30"/>
            <p:cNvSpPr>
              <a:spLocks noChangeArrowheads="1"/>
            </p:cNvSpPr>
            <p:nvPr/>
          </p:nvSpPr>
          <p:spPr bwMode="auto">
            <a:xfrm>
              <a:off x="3596" y="2056"/>
              <a:ext cx="6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1977</a:t>
              </a:r>
            </a:p>
          </p:txBody>
        </p:sp>
      </p:grpSp>
      <p:grpSp>
        <p:nvGrpSpPr>
          <p:cNvPr id="53289" name="Group 41"/>
          <p:cNvGrpSpPr>
            <a:grpSpLocks/>
          </p:cNvGrpSpPr>
          <p:nvPr/>
        </p:nvGrpSpPr>
        <p:grpSpPr bwMode="auto">
          <a:xfrm>
            <a:off x="7391400" y="398463"/>
            <a:ext cx="1493838" cy="579437"/>
            <a:chOff x="4580" y="580"/>
            <a:chExt cx="941" cy="365"/>
          </a:xfrm>
        </p:grpSpPr>
        <p:sp>
          <p:nvSpPr>
            <p:cNvPr id="53265" name="Rectangle 17"/>
            <p:cNvSpPr>
              <a:spLocks noChangeArrowheads="1"/>
            </p:cNvSpPr>
            <p:nvPr/>
          </p:nvSpPr>
          <p:spPr bwMode="auto">
            <a:xfrm>
              <a:off x="4580" y="580"/>
              <a:ext cx="9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Present</a:t>
              </a:r>
            </a:p>
          </p:txBody>
        </p:sp>
        <p:sp>
          <p:nvSpPr>
            <p:cNvPr id="20502" name="Line 40"/>
            <p:cNvSpPr>
              <a:spLocks noChangeShapeType="1"/>
            </p:cNvSpPr>
            <p:nvPr/>
          </p:nvSpPr>
          <p:spPr bwMode="auto">
            <a:xfrm>
              <a:off x="4628" y="895"/>
              <a:ext cx="86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586288" y="1682750"/>
            <a:ext cx="3860800" cy="693738"/>
            <a:chOff x="4584699" y="1509714"/>
            <a:chExt cx="3860801" cy="693738"/>
          </a:xfrm>
        </p:grpSpPr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7440612" y="1619252"/>
              <a:ext cx="1004888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2006</a:t>
              </a:r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4584699" y="1509714"/>
              <a:ext cx="2795588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Deep Learning</a:t>
              </a:r>
            </a:p>
          </p:txBody>
        </p:sp>
        <p:sp>
          <p:nvSpPr>
            <p:cNvPr id="20500" name="Line 15"/>
            <p:cNvSpPr>
              <a:spLocks noChangeShapeType="1"/>
            </p:cNvSpPr>
            <p:nvPr/>
          </p:nvSpPr>
          <p:spPr bwMode="auto">
            <a:xfrm>
              <a:off x="7391399" y="2111377"/>
              <a:ext cx="9906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任意多边形 1"/>
          <p:cNvSpPr>
            <a:spLocks/>
          </p:cNvSpPr>
          <p:nvPr/>
        </p:nvSpPr>
        <p:spPr bwMode="auto">
          <a:xfrm>
            <a:off x="646113" y="898525"/>
            <a:ext cx="7158037" cy="5338763"/>
          </a:xfrm>
          <a:custGeom>
            <a:avLst/>
            <a:gdLst>
              <a:gd name="T0" fmla="*/ 0 w 7157545"/>
              <a:gd name="T1" fmla="*/ 5298132 h 5338455"/>
              <a:gd name="T2" fmla="*/ 741133 w 7157545"/>
              <a:gd name="T3" fmla="*/ 5282364 h 5338455"/>
              <a:gd name="T4" fmla="*/ 1450728 w 7157545"/>
              <a:gd name="T5" fmla="*/ 4746243 h 5338455"/>
              <a:gd name="T6" fmla="*/ 2712227 w 7157545"/>
              <a:gd name="T7" fmla="*/ 3185187 h 5338455"/>
              <a:gd name="T8" fmla="*/ 3957961 w 7157545"/>
              <a:gd name="T9" fmla="*/ 3547857 h 5338455"/>
              <a:gd name="T10" fmla="*/ 5645219 w 7157545"/>
              <a:gd name="T11" fmla="*/ 2128714 h 5338455"/>
              <a:gd name="T12" fmla="*/ 6575577 w 7157545"/>
              <a:gd name="T13" fmla="*/ 1781813 h 5338455"/>
              <a:gd name="T14" fmla="*/ 7159021 w 7157545"/>
              <a:gd name="T15" fmla="*/ 0 h 5338455"/>
              <a:gd name="T16" fmla="*/ 7159021 w 7157545"/>
              <a:gd name="T17" fmla="*/ 0 h 533845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157545" h="5338455">
                <a:moveTo>
                  <a:pt x="0" y="5297214"/>
                </a:moveTo>
                <a:cubicBezTo>
                  <a:pt x="249621" y="5335314"/>
                  <a:pt x="499242" y="5373414"/>
                  <a:pt x="740980" y="5281449"/>
                </a:cubicBezTo>
                <a:cubicBezTo>
                  <a:pt x="982718" y="5189484"/>
                  <a:pt x="1121980" y="5094890"/>
                  <a:pt x="1450428" y="4745421"/>
                </a:cubicBezTo>
                <a:cubicBezTo>
                  <a:pt x="1778876" y="4395952"/>
                  <a:pt x="2293883" y="3384331"/>
                  <a:pt x="2711669" y="3184635"/>
                </a:cubicBezTo>
                <a:cubicBezTo>
                  <a:pt x="3129455" y="2984939"/>
                  <a:pt x="3468414" y="3723290"/>
                  <a:pt x="3957145" y="3547242"/>
                </a:cubicBezTo>
                <a:cubicBezTo>
                  <a:pt x="4445876" y="3371194"/>
                  <a:pt x="5207876" y="2422635"/>
                  <a:pt x="5644055" y="2128345"/>
                </a:cubicBezTo>
                <a:cubicBezTo>
                  <a:pt x="6080234" y="1834055"/>
                  <a:pt x="6321973" y="2136228"/>
                  <a:pt x="6574221" y="1781504"/>
                </a:cubicBezTo>
                <a:cubicBezTo>
                  <a:pt x="6826469" y="1426780"/>
                  <a:pt x="7157545" y="0"/>
                  <a:pt x="7157545" y="0"/>
                </a:cubicBez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522413" y="1976438"/>
            <a:ext cx="6799262" cy="989012"/>
            <a:chOff x="1947096" y="1835023"/>
            <a:chExt cx="6800007" cy="990019"/>
          </a:xfrm>
        </p:grpSpPr>
        <p:sp>
          <p:nvSpPr>
            <p:cNvPr id="53268" name="Rectangle 20"/>
            <p:cNvSpPr>
              <a:spLocks noChangeArrowheads="1"/>
            </p:cNvSpPr>
            <p:nvPr/>
          </p:nvSpPr>
          <p:spPr bwMode="auto">
            <a:xfrm>
              <a:off x="1947096" y="2163970"/>
              <a:ext cx="4912263" cy="580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Computational Intelligence</a:t>
              </a:r>
            </a:p>
          </p:txBody>
        </p:sp>
        <p:sp>
          <p:nvSpPr>
            <p:cNvPr id="20495" name="Line 15"/>
            <p:cNvSpPr>
              <a:spLocks noChangeShapeType="1"/>
            </p:cNvSpPr>
            <p:nvPr/>
          </p:nvSpPr>
          <p:spPr bwMode="auto">
            <a:xfrm flipV="1">
              <a:off x="7010398" y="2760747"/>
              <a:ext cx="1712713" cy="944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7581750" y="2240247"/>
              <a:ext cx="1165353" cy="584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1990s</a:t>
              </a: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259867" y="1835023"/>
              <a:ext cx="5028164" cy="584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3200" b="1" dirty="0">
                  <a:solidFill>
                    <a:srgbClr val="FF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Agent, Statistical Learning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autoUpdateAnimBg="0"/>
      <p:bldP spid="53257" grpId="0" autoUpdateAnimBg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Aristotle: </a:t>
            </a:r>
            <a:r>
              <a:rPr lang="zh-CN" altLang="en-US"/>
              <a:t>形式逻辑，演绎推理，三段论</a:t>
            </a:r>
          </a:p>
        </p:txBody>
      </p:sp>
      <p:pic>
        <p:nvPicPr>
          <p:cNvPr id="54293" name="Picture 21" descr="Aristot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3" y="1905000"/>
            <a:ext cx="2735262" cy="3733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课程目标</a:t>
            </a:r>
          </a:p>
        </p:txBody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227763" y="4005263"/>
            <a:ext cx="5203825" cy="25527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掌握人工智能基本原理</a:t>
            </a:r>
          </a:p>
          <a:p>
            <a:pPr eaLnBrk="1" hangingPunct="1">
              <a:defRPr/>
            </a:pPr>
            <a:r>
              <a:rPr lang="zh-CN" altLang="en-US" dirty="0"/>
              <a:t>能用人工智能求解问题</a:t>
            </a:r>
          </a:p>
          <a:p>
            <a:pPr eaLnBrk="1" hangingPunct="1">
              <a:defRPr/>
            </a:pPr>
            <a:r>
              <a:rPr lang="zh-CN" altLang="en-US" dirty="0"/>
              <a:t>了解人工智能发展概况</a:t>
            </a:r>
          </a:p>
          <a:p>
            <a:pPr eaLnBrk="1" hangingPunct="1">
              <a:defRPr/>
            </a:pPr>
            <a:r>
              <a:rPr lang="zh-CN" altLang="en-US" dirty="0"/>
              <a:t>认读人工智能英文词汇</a:t>
            </a:r>
          </a:p>
        </p:txBody>
      </p:sp>
      <p:pic>
        <p:nvPicPr>
          <p:cNvPr id="5124" name="Picture 103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536416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0.36076 -0.36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8" y="-1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-0.36076 -0.358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8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36076 -0.349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8" y="-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-0.36076 -0.339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8" y="-1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Bacon: </a:t>
            </a:r>
            <a:r>
              <a:rPr lang="zh-CN" altLang="en-US"/>
              <a:t>归纳法，知识就是力量</a:t>
            </a:r>
          </a:p>
        </p:txBody>
      </p:sp>
      <p:pic>
        <p:nvPicPr>
          <p:cNvPr id="55300" name="Picture 4" descr="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09800"/>
            <a:ext cx="2886075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孕育（</a:t>
            </a:r>
            <a:r>
              <a:rPr lang="en-US" altLang="zh-CN" dirty="0"/>
              <a:t>1956</a:t>
            </a:r>
            <a:r>
              <a:rPr lang="zh-CN" altLang="en-US" dirty="0"/>
              <a:t>年以前）</a:t>
            </a:r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r>
              <a:rPr lang="en-US" altLang="zh-CN" dirty="0"/>
              <a:t>Leibniz: </a:t>
            </a:r>
            <a:r>
              <a:rPr lang="zh-CN" altLang="en-US" dirty="0"/>
              <a:t>万能符号，推理计算</a:t>
            </a:r>
          </a:p>
        </p:txBody>
      </p:sp>
      <p:pic>
        <p:nvPicPr>
          <p:cNvPr id="56324" name="Picture 4" descr="Leibn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0"/>
            <a:ext cx="2908300" cy="3352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Boole: </a:t>
            </a:r>
            <a:r>
              <a:rPr lang="zh-CN" altLang="en-US"/>
              <a:t>思维规律形式化，布尔代数</a:t>
            </a:r>
          </a:p>
        </p:txBody>
      </p:sp>
      <p:pic>
        <p:nvPicPr>
          <p:cNvPr id="57348" name="Picture 4" descr="Bo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2828925" cy="34417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Turing: </a:t>
            </a:r>
            <a:r>
              <a:rPr lang="zh-CN" altLang="en-US"/>
              <a:t>图灵机（</a:t>
            </a:r>
            <a:r>
              <a:rPr lang="en-US" altLang="zh-CN"/>
              <a:t>1936</a:t>
            </a:r>
            <a:r>
              <a:rPr lang="zh-CN" altLang="en-US"/>
              <a:t>）</a:t>
            </a:r>
          </a:p>
        </p:txBody>
      </p:sp>
      <p:pic>
        <p:nvPicPr>
          <p:cNvPr id="58372" name="Picture 4" descr="Tu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2892425" cy="35179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300px-Maqu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60198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7778E-7 -3.7037E-7 L 0.30312 -0.0034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McCulloch &amp; Pitts: MP</a:t>
            </a:r>
            <a:r>
              <a:rPr lang="zh-CN" altLang="en-US"/>
              <a:t>神经元模型（</a:t>
            </a:r>
            <a:r>
              <a:rPr lang="en-US" altLang="zh-CN"/>
              <a:t>1943</a:t>
            </a:r>
            <a:r>
              <a:rPr lang="zh-CN" altLang="en-US"/>
              <a:t>）</a:t>
            </a:r>
          </a:p>
        </p:txBody>
      </p:sp>
      <p:pic>
        <p:nvPicPr>
          <p:cNvPr id="59398" name="Picture 6" descr="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65400"/>
            <a:ext cx="28575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 descr="McCullo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2833688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7" name="Picture 5" descr="Pit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33600"/>
            <a:ext cx="2290762" cy="3276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2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20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0.18976 0.002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9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-0.15486 0.0025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孕育（</a:t>
            </a:r>
            <a:r>
              <a:rPr lang="en-US" altLang="zh-CN"/>
              <a:t>1956</a:t>
            </a:r>
            <a:r>
              <a:rPr lang="zh-CN" altLang="en-US"/>
              <a:t>年以前）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Mauchly &amp; Echert: </a:t>
            </a:r>
            <a:r>
              <a:rPr lang="zh-CN" altLang="en-US"/>
              <a:t>第一台电子计算机（</a:t>
            </a:r>
            <a:r>
              <a:rPr lang="en-US" altLang="zh-CN"/>
              <a:t>1946</a:t>
            </a:r>
            <a:r>
              <a:rPr lang="zh-CN" altLang="en-US"/>
              <a:t>）</a:t>
            </a:r>
          </a:p>
        </p:txBody>
      </p:sp>
      <p:pic>
        <p:nvPicPr>
          <p:cNvPr id="60422" name="Picture 6" descr="Man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636912"/>
            <a:ext cx="2244725" cy="26114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ENI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636838"/>
            <a:ext cx="2592387" cy="25606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诞生（</a:t>
            </a:r>
            <a:r>
              <a:rPr lang="en-US" altLang="zh-CN"/>
              <a:t>1956</a:t>
            </a:r>
            <a:r>
              <a:rPr lang="zh-CN" altLang="en-US"/>
              <a:t>年夏</a:t>
            </a:r>
            <a:r>
              <a:rPr lang="en-US" altLang="zh-CN"/>
              <a:t>Dartmouth</a:t>
            </a:r>
            <a:r>
              <a:rPr lang="zh-CN" altLang="en-US"/>
              <a:t>会议）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Dartmouth College</a:t>
            </a:r>
          </a:p>
        </p:txBody>
      </p:sp>
      <p:pic>
        <p:nvPicPr>
          <p:cNvPr id="6145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773238"/>
            <a:ext cx="3048000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16288"/>
            <a:ext cx="3960812" cy="2482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454" name="Group 14"/>
          <p:cNvGrpSpPr>
            <a:grpSpLocks/>
          </p:cNvGrpSpPr>
          <p:nvPr/>
        </p:nvGrpSpPr>
        <p:grpSpPr bwMode="auto">
          <a:xfrm>
            <a:off x="7380288" y="0"/>
            <a:ext cx="1763712" cy="6858000"/>
            <a:chOff x="4649" y="0"/>
            <a:chExt cx="1111" cy="4320"/>
          </a:xfrm>
        </p:grpSpPr>
        <p:pic>
          <p:nvPicPr>
            <p:cNvPr id="28685" name="Picture 1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0"/>
              <a:ext cx="1111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86" name="Picture 16" descr="McCarth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0"/>
              <a:ext cx="663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7" name="Picture 17" descr="Minsk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2" b="10464"/>
            <a:stretch>
              <a:fillRect/>
            </a:stretch>
          </p:blipFill>
          <p:spPr bwMode="auto">
            <a:xfrm>
              <a:off x="4876" y="829"/>
              <a:ext cx="663" cy="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8" name="Picture 18" descr="Shann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1645"/>
              <a:ext cx="673" cy="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9" name="Picture 19" descr="Sim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" t="2325" r="2328" b="2325"/>
            <a:stretch>
              <a:fillRect/>
            </a:stretch>
          </p:blipFill>
          <p:spPr bwMode="auto">
            <a:xfrm>
              <a:off x="4876" y="2462"/>
              <a:ext cx="669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0" name="Picture 20" descr="Newell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5" b="1639"/>
            <a:stretch>
              <a:fillRect/>
            </a:stretch>
          </p:blipFill>
          <p:spPr bwMode="auto">
            <a:xfrm>
              <a:off x="4876" y="3324"/>
              <a:ext cx="676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61" name="Group 21"/>
          <p:cNvGrpSpPr>
            <a:grpSpLocks/>
          </p:cNvGrpSpPr>
          <p:nvPr/>
        </p:nvGrpSpPr>
        <p:grpSpPr bwMode="auto">
          <a:xfrm>
            <a:off x="7740650" y="981075"/>
            <a:ext cx="1200150" cy="5767388"/>
            <a:chOff x="4876" y="618"/>
            <a:chExt cx="756" cy="3633"/>
          </a:xfrm>
        </p:grpSpPr>
        <p:sp>
          <p:nvSpPr>
            <p:cNvPr id="61462" name="Rectangle 22"/>
            <p:cNvSpPr>
              <a:spLocks noChangeArrowheads="1"/>
            </p:cNvSpPr>
            <p:nvPr/>
          </p:nvSpPr>
          <p:spPr bwMode="auto">
            <a:xfrm>
              <a:off x="4876" y="618"/>
              <a:ext cx="7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McCarthy</a:t>
              </a:r>
            </a:p>
          </p:txBody>
        </p:sp>
        <p:sp>
          <p:nvSpPr>
            <p:cNvPr id="61463" name="Rectangle 23"/>
            <p:cNvSpPr>
              <a:spLocks noChangeArrowheads="1"/>
            </p:cNvSpPr>
            <p:nvPr/>
          </p:nvSpPr>
          <p:spPr bwMode="auto">
            <a:xfrm>
              <a:off x="4921" y="1464"/>
              <a:ext cx="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Minsky</a:t>
              </a:r>
            </a:p>
          </p:txBody>
        </p:sp>
        <p:sp>
          <p:nvSpPr>
            <p:cNvPr id="61464" name="Rectangle 24"/>
            <p:cNvSpPr>
              <a:spLocks noChangeArrowheads="1"/>
            </p:cNvSpPr>
            <p:nvPr/>
          </p:nvSpPr>
          <p:spPr bwMode="auto">
            <a:xfrm>
              <a:off x="4876" y="2235"/>
              <a:ext cx="7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Shannoon</a:t>
              </a:r>
            </a:p>
          </p:txBody>
        </p:sp>
        <p:sp>
          <p:nvSpPr>
            <p:cNvPr id="61465" name="Rectangle 25"/>
            <p:cNvSpPr>
              <a:spLocks noChangeArrowheads="1"/>
            </p:cNvSpPr>
            <p:nvPr/>
          </p:nvSpPr>
          <p:spPr bwMode="auto">
            <a:xfrm>
              <a:off x="4967" y="3097"/>
              <a:ext cx="5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Simon</a:t>
              </a:r>
            </a:p>
          </p:txBody>
        </p:sp>
        <p:sp>
          <p:nvSpPr>
            <p:cNvPr id="61466" name="Rectangle 26"/>
            <p:cNvSpPr>
              <a:spLocks noChangeArrowheads="1"/>
            </p:cNvSpPr>
            <p:nvPr/>
          </p:nvSpPr>
          <p:spPr bwMode="auto">
            <a:xfrm>
              <a:off x="4921" y="4020"/>
              <a:ext cx="5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Newell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0081 L -2.22222E-6 -0.00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Simon</a:t>
            </a:r>
            <a:r>
              <a:rPr lang="zh-CN" altLang="en-US" dirty="0"/>
              <a:t>的狂言（</a:t>
            </a:r>
            <a:r>
              <a:rPr lang="en-US" altLang="zh-CN" dirty="0"/>
              <a:t>1957</a:t>
            </a:r>
            <a:r>
              <a:rPr lang="zh-CN" altLang="en-US" dirty="0"/>
              <a:t>）</a:t>
            </a:r>
          </a:p>
          <a:p>
            <a:pPr lvl="1" eaLnBrk="1" hangingPunct="1">
              <a:defRPr/>
            </a:pPr>
            <a:endParaRPr lang="zh-CN" altLang="en-US" sz="2000" dirty="0"/>
          </a:p>
          <a:p>
            <a:pPr lvl="1" eaLnBrk="1" hangingPunct="1">
              <a:defRPr/>
            </a:pPr>
            <a:r>
              <a:rPr lang="en-US" altLang="zh-CN" dirty="0"/>
              <a:t>It is not my aim to surprise or shock you – but the simplest way I can summarize is to say that there are now in the world machines that </a:t>
            </a:r>
            <a:r>
              <a:rPr lang="en-US" altLang="zh-CN" dirty="0">
                <a:solidFill>
                  <a:srgbClr val="FF0000"/>
                </a:solidFill>
              </a:rPr>
              <a:t>think</a:t>
            </a:r>
            <a:r>
              <a:rPr lang="en-US" altLang="zh-CN" dirty="0"/>
              <a:t>, that </a:t>
            </a:r>
            <a:r>
              <a:rPr lang="en-US" altLang="zh-CN" dirty="0">
                <a:solidFill>
                  <a:srgbClr val="FF0000"/>
                </a:solidFill>
              </a:rPr>
              <a:t>learn</a:t>
            </a:r>
            <a:r>
              <a:rPr lang="en-US" altLang="zh-CN" dirty="0"/>
              <a:t> and that </a:t>
            </a:r>
            <a:r>
              <a:rPr lang="en-US" altLang="zh-CN" dirty="0">
                <a:solidFill>
                  <a:srgbClr val="FF0000"/>
                </a:solidFill>
              </a:rPr>
              <a:t>create</a:t>
            </a:r>
            <a:r>
              <a:rPr lang="en-US" altLang="zh-CN" dirty="0"/>
              <a:t>. Moreover, their ability to do these things is going to increase rapidly until –</a:t>
            </a:r>
            <a:br>
              <a:rPr lang="en-US" altLang="zh-CN" dirty="0"/>
            </a:br>
            <a:r>
              <a:rPr lang="en-US" altLang="zh-CN" dirty="0"/>
              <a:t>                      in a visible future – the range of </a:t>
            </a:r>
            <a:br>
              <a:rPr lang="en-US" altLang="zh-CN" dirty="0"/>
            </a:br>
            <a:r>
              <a:rPr lang="en-US" altLang="zh-CN" dirty="0"/>
              <a:t>                      problems they can handle will be</a:t>
            </a:r>
            <a:br>
              <a:rPr lang="en-US" altLang="zh-CN" dirty="0"/>
            </a:br>
            <a:r>
              <a:rPr lang="en-US" altLang="zh-CN" dirty="0"/>
              <a:t>                      coextensive with the range to which</a:t>
            </a:r>
            <a:br>
              <a:rPr lang="en-US" altLang="zh-CN" dirty="0"/>
            </a:br>
            <a:r>
              <a:rPr lang="en-US" altLang="zh-CN" dirty="0"/>
              <a:t>                      the human mind has been applied.</a:t>
            </a:r>
          </a:p>
        </p:txBody>
      </p:sp>
      <p:pic>
        <p:nvPicPr>
          <p:cNvPr id="67589" name="Picture 5" descr="Simm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19588"/>
            <a:ext cx="2987675" cy="253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Newell</a:t>
            </a:r>
            <a:r>
              <a:rPr lang="zh-CN" altLang="en-US"/>
              <a:t>和</a:t>
            </a:r>
            <a:r>
              <a:rPr lang="en-US" altLang="zh-CN"/>
              <a:t>Simon</a:t>
            </a:r>
            <a:r>
              <a:rPr lang="zh-CN" altLang="en-US"/>
              <a:t>的四个预测（</a:t>
            </a:r>
            <a:r>
              <a:rPr lang="en-US" altLang="zh-CN"/>
              <a:t>1958</a:t>
            </a:r>
            <a:r>
              <a:rPr lang="zh-CN" altLang="en-US"/>
              <a:t>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十年内，计算机将成为世界象棋冠军</a:t>
            </a:r>
          </a:p>
          <a:p>
            <a:pPr lvl="1" eaLnBrk="1" hangingPunct="1">
              <a:defRPr/>
            </a:pPr>
            <a:r>
              <a:rPr lang="zh-CN" altLang="en-US"/>
              <a:t>十年内，计算机将发现或证明有意义的数学定理</a:t>
            </a:r>
          </a:p>
          <a:p>
            <a:pPr lvl="1" eaLnBrk="1" hangingPunct="1">
              <a:defRPr/>
            </a:pPr>
            <a:r>
              <a:rPr lang="zh-CN" altLang="en-US"/>
              <a:t>十年内，计算机将能谱写优美的乐曲</a:t>
            </a:r>
          </a:p>
          <a:p>
            <a:pPr lvl="1" eaLnBrk="1" hangingPunct="1">
              <a:defRPr/>
            </a:pPr>
            <a:r>
              <a:rPr lang="zh-CN" altLang="en-US"/>
              <a:t>十年内，计算机将能实现大多数的心理学理论</a:t>
            </a:r>
          </a:p>
        </p:txBody>
      </p:sp>
      <p:pic>
        <p:nvPicPr>
          <p:cNvPr id="86019" name="Picture 3" descr="newell-sim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4508500"/>
            <a:ext cx="2701925" cy="207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最初</a:t>
            </a:r>
            <a:r>
              <a:rPr lang="en-US" altLang="zh-CN"/>
              <a:t>10</a:t>
            </a:r>
            <a:r>
              <a:rPr lang="zh-CN" altLang="en-US"/>
              <a:t>年的成就</a:t>
            </a:r>
          </a:p>
          <a:p>
            <a:pPr lvl="1" eaLnBrk="1" hangingPunct="1">
              <a:defRPr/>
            </a:pPr>
            <a:r>
              <a:rPr lang="zh-CN" altLang="en-US"/>
              <a:t>在机器学习方面，</a:t>
            </a:r>
            <a:r>
              <a:rPr lang="en-US" altLang="zh-CN"/>
              <a:t>1957</a:t>
            </a:r>
            <a:r>
              <a:rPr lang="zh-CN" altLang="en-US"/>
              <a:t>年</a:t>
            </a:r>
            <a:r>
              <a:rPr lang="en-US" altLang="zh-CN"/>
              <a:t>Rosenblatt</a:t>
            </a:r>
            <a:r>
              <a:rPr lang="zh-CN" altLang="en-US"/>
              <a:t>研制成功了感知机；</a:t>
            </a:r>
          </a:p>
          <a:p>
            <a:pPr lvl="1" eaLnBrk="1" hangingPunct="1">
              <a:defRPr/>
            </a:pPr>
            <a:r>
              <a:rPr lang="zh-CN" altLang="en-US"/>
              <a:t>在定理证明方面，</a:t>
            </a:r>
            <a:r>
              <a:rPr lang="en-US" altLang="zh-CN"/>
              <a:t>1958</a:t>
            </a:r>
            <a:r>
              <a:rPr lang="zh-CN" altLang="en-US"/>
              <a:t>年王浩在</a:t>
            </a:r>
            <a:r>
              <a:rPr lang="en-US" altLang="zh-CN"/>
              <a:t>IBM-704</a:t>
            </a:r>
            <a:r>
              <a:rPr lang="zh-CN" altLang="en-US"/>
              <a:t>机器上用不到</a:t>
            </a:r>
            <a:r>
              <a:rPr lang="en-US" altLang="zh-CN"/>
              <a:t>5</a:t>
            </a:r>
            <a:r>
              <a:rPr lang="zh-CN" altLang="en-US"/>
              <a:t>分钟证明了</a:t>
            </a:r>
            <a:r>
              <a:rPr lang="en-US" altLang="zh-CN"/>
              <a:t>《</a:t>
            </a:r>
            <a:r>
              <a:rPr lang="zh-CN" altLang="en-US"/>
              <a:t>数学原理</a:t>
            </a:r>
            <a:r>
              <a:rPr lang="en-US" altLang="zh-CN"/>
              <a:t>》</a:t>
            </a:r>
            <a:r>
              <a:rPr lang="zh-CN" altLang="en-US"/>
              <a:t>中有关命题演算的全部</a:t>
            </a:r>
            <a:r>
              <a:rPr lang="en-US" altLang="zh-CN"/>
              <a:t>220</a:t>
            </a:r>
            <a:r>
              <a:rPr lang="zh-CN" altLang="en-US"/>
              <a:t>条定理，并且还证明了谓词演算中</a:t>
            </a:r>
            <a:r>
              <a:rPr lang="en-US" altLang="zh-CN"/>
              <a:t>150</a:t>
            </a:r>
            <a:r>
              <a:rPr lang="zh-CN" altLang="en-US"/>
              <a:t>条定理的</a:t>
            </a:r>
            <a:r>
              <a:rPr lang="en-US" altLang="zh-CN"/>
              <a:t>85%</a:t>
            </a:r>
            <a:r>
              <a:rPr lang="zh-CN" altLang="en-US"/>
              <a:t>；</a:t>
            </a:r>
            <a:r>
              <a:rPr lang="en-US" altLang="zh-CN"/>
              <a:t>1965</a:t>
            </a:r>
            <a:r>
              <a:rPr lang="zh-CN" altLang="en-US"/>
              <a:t>年，</a:t>
            </a:r>
            <a:r>
              <a:rPr lang="en-US" altLang="zh-CN"/>
              <a:t>Robinson</a:t>
            </a:r>
            <a:r>
              <a:rPr lang="zh-CN" altLang="en-US"/>
              <a:t>提出了归结原理；</a:t>
            </a:r>
          </a:p>
          <a:p>
            <a:pPr lvl="1" eaLnBrk="1" hangingPunct="1">
              <a:defRPr/>
            </a:pPr>
            <a:r>
              <a:rPr lang="zh-CN" altLang="en-US"/>
              <a:t>在模式识别方面，</a:t>
            </a:r>
            <a:r>
              <a:rPr lang="en-US" altLang="zh-CN"/>
              <a:t>1959</a:t>
            </a:r>
            <a:r>
              <a:rPr lang="zh-CN" altLang="en-US"/>
              <a:t>年</a:t>
            </a:r>
            <a:r>
              <a:rPr lang="en-US" altLang="zh-CN"/>
              <a:t>Selfridge</a:t>
            </a:r>
            <a:r>
              <a:rPr lang="zh-CN" altLang="en-US"/>
              <a:t>推出了一个模式识别程序；</a:t>
            </a:r>
            <a:r>
              <a:rPr lang="en-US" altLang="zh-CN"/>
              <a:t>1965</a:t>
            </a:r>
            <a:r>
              <a:rPr lang="zh-CN" altLang="en-US"/>
              <a:t>年</a:t>
            </a:r>
            <a:r>
              <a:rPr lang="en-US" altLang="zh-CN"/>
              <a:t>Roberts</a:t>
            </a:r>
            <a:r>
              <a:rPr lang="zh-CN" altLang="en-US"/>
              <a:t>编制出了可分辨积木构造的程序；</a:t>
            </a:r>
          </a:p>
        </p:txBody>
      </p:sp>
      <p:pic>
        <p:nvPicPr>
          <p:cNvPr id="65546" name="Picture 10" descr="7561762007132225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803275"/>
            <a:ext cx="4545012" cy="6054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教材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1905000" y="2286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Used in over 1300 universities in 110 countries</a:t>
            </a:r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2613" y="981075"/>
            <a:ext cx="3600450" cy="457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1" y="1087194"/>
            <a:ext cx="3626827" cy="50341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65" name="Picture 21" descr="norvigP_26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90" y="3805102"/>
            <a:ext cx="3483474" cy="23162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503488" y="1196975"/>
            <a:ext cx="161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  <a:ea typeface="宋体" panose="02010600030101010101" pitchFamily="2" charset="-122"/>
              </a:rPr>
              <a:t>Stuart Russell</a:t>
            </a:r>
            <a:endParaRPr lang="zh-CN" altLang="en-US" sz="20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400550" y="3797300"/>
            <a:ext cx="1500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  <a:ea typeface="宋体" panose="02010600030101010101" pitchFamily="2" charset="-122"/>
              </a:rPr>
              <a:t>Peter Norvig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最初</a:t>
            </a:r>
            <a:r>
              <a:rPr lang="en-US" altLang="zh-CN"/>
              <a:t>10</a:t>
            </a:r>
            <a:r>
              <a:rPr lang="zh-CN" altLang="en-US"/>
              <a:t>年的成就</a:t>
            </a:r>
          </a:p>
          <a:p>
            <a:pPr lvl="1" eaLnBrk="1" hangingPunct="1">
              <a:defRPr/>
            </a:pPr>
            <a:r>
              <a:rPr lang="zh-CN" altLang="en-US"/>
              <a:t>在问题求解方面：</a:t>
            </a:r>
            <a:r>
              <a:rPr lang="en-US" altLang="zh-CN"/>
              <a:t>1960</a:t>
            </a:r>
            <a:r>
              <a:rPr lang="zh-CN" altLang="en-US"/>
              <a:t>年</a:t>
            </a:r>
            <a:r>
              <a:rPr lang="en-US" altLang="zh-CN"/>
              <a:t>Newell</a:t>
            </a:r>
            <a:r>
              <a:rPr lang="zh-CN" altLang="en-US"/>
              <a:t>编制了通用问题求解程序（</a:t>
            </a:r>
            <a:r>
              <a:rPr lang="en-US" altLang="zh-CN"/>
              <a:t>GPS</a:t>
            </a:r>
            <a:r>
              <a:rPr lang="zh-CN" altLang="en-US"/>
              <a:t>），可以求解</a:t>
            </a:r>
            <a:r>
              <a:rPr lang="en-US" altLang="zh-CN"/>
              <a:t>11</a:t>
            </a:r>
            <a:r>
              <a:rPr lang="zh-CN" altLang="en-US"/>
              <a:t>种不同类型的问题；</a:t>
            </a:r>
          </a:p>
          <a:p>
            <a:pPr lvl="1" eaLnBrk="1" hangingPunct="1">
              <a:defRPr/>
            </a:pPr>
            <a:r>
              <a:rPr lang="zh-CN" altLang="en-US"/>
              <a:t>在专家系统方面：</a:t>
            </a:r>
            <a:r>
              <a:rPr lang="en-US" altLang="zh-CN"/>
              <a:t>1968</a:t>
            </a:r>
            <a:r>
              <a:rPr lang="zh-CN" altLang="en-US"/>
              <a:t>年</a:t>
            </a:r>
            <a:r>
              <a:rPr lang="en-US" altLang="zh-CN"/>
              <a:t>Feigenbaum</a:t>
            </a:r>
            <a:r>
              <a:rPr lang="zh-CN" altLang="en-US"/>
              <a:t>研制成果</a:t>
            </a:r>
            <a:r>
              <a:rPr lang="en-US" altLang="zh-CN"/>
              <a:t>DENDRAL</a:t>
            </a:r>
            <a:r>
              <a:rPr lang="zh-CN" altLang="en-US"/>
              <a:t>专家系统并投入使用；</a:t>
            </a:r>
          </a:p>
          <a:p>
            <a:pPr lvl="1" eaLnBrk="1" hangingPunct="1">
              <a:defRPr/>
            </a:pPr>
            <a:r>
              <a:rPr lang="zh-CN" altLang="en-US"/>
              <a:t>在人工智能语言方面：</a:t>
            </a:r>
            <a:r>
              <a:rPr lang="en-US" altLang="zh-CN"/>
              <a:t>1960</a:t>
            </a:r>
            <a:r>
              <a:rPr lang="zh-CN" altLang="en-US"/>
              <a:t>年</a:t>
            </a:r>
            <a:r>
              <a:rPr lang="en-US" altLang="zh-CN"/>
              <a:t>McCarthy</a:t>
            </a:r>
            <a:r>
              <a:rPr lang="zh-CN" altLang="en-US"/>
              <a:t>研制出了</a:t>
            </a:r>
            <a:r>
              <a:rPr lang="en-US" altLang="zh-CN"/>
              <a:t>LISP</a:t>
            </a:r>
            <a:r>
              <a:rPr lang="zh-CN" altLang="en-US"/>
              <a:t>语言。</a:t>
            </a:r>
          </a:p>
        </p:txBody>
      </p:sp>
      <p:pic>
        <p:nvPicPr>
          <p:cNvPr id="71685" name="Picture 5" descr="7dad1bacc7780b33593d6abb49f2a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人工智能山重水复（</a:t>
            </a:r>
            <a:r>
              <a:rPr lang="en-US" altLang="zh-CN" dirty="0"/>
              <a:t>60</a:t>
            </a:r>
            <a:r>
              <a:rPr lang="zh-CN" altLang="en-US" dirty="0"/>
              <a:t>年代后期）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zh-CN" altLang="en-US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二次翻译问题</a:t>
            </a:r>
            <a:br>
              <a:rPr lang="zh-CN" altLang="en-US" dirty="0">
                <a:solidFill>
                  <a:srgbClr val="FF0000"/>
                </a:solidFill>
              </a:rPr>
            </a:br>
            <a:br>
              <a:rPr lang="zh-CN" altLang="en-US" sz="24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CC00CC"/>
                </a:solidFill>
              </a:rPr>
              <a:t>English: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The spirit is willing but the flesh is weak</a:t>
            </a:r>
            <a:br>
              <a:rPr lang="en-US" altLang="zh-CN" sz="2000" dirty="0"/>
            </a:br>
            <a:r>
              <a:rPr lang="en-US" altLang="zh-CN" sz="2000" dirty="0">
                <a:solidFill>
                  <a:srgbClr val="CC00CC"/>
                </a:solidFill>
              </a:rPr>
              <a:t>Russian:</a:t>
            </a:r>
            <a:r>
              <a:rPr lang="en-US" altLang="zh-CN" sz="2000" dirty="0"/>
              <a:t> </a:t>
            </a:r>
            <a:r>
              <a:rPr lang="ru-RU" altLang="zh-CN" sz="2000" dirty="0">
                <a:ea typeface="Arial Unicode MS" pitchFamily="34" charset="-122"/>
                <a:cs typeface="Arial Unicode MS" pitchFamily="34" charset="-122"/>
              </a:rPr>
              <a:t>водка хороша, но мясо испорчено</a:t>
            </a:r>
            <a:br>
              <a:rPr lang="en-US" altLang="zh-CN" sz="2000" dirty="0"/>
            </a:br>
            <a:r>
              <a:rPr lang="en-US" altLang="zh-CN" sz="2000" dirty="0">
                <a:solidFill>
                  <a:srgbClr val="CC00CC"/>
                </a:solidFill>
              </a:rPr>
              <a:t>English: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The vodka is good but the meat is rotten</a:t>
            </a:r>
            <a:br>
              <a:rPr lang="en-US" altLang="zh-CN" sz="2000" dirty="0"/>
            </a:br>
            <a:endParaRPr lang="en-US" altLang="zh-CN" sz="2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组合爆炸问题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zh-CN" altLang="en-US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感知机局限性</a:t>
            </a:r>
            <a:br>
              <a:rPr lang="zh-CN" altLang="en-US" dirty="0"/>
            </a:br>
            <a:endParaRPr lang="zh-CN" altLang="en-US" sz="2400" dirty="0"/>
          </a:p>
        </p:txBody>
      </p:sp>
      <p:pic>
        <p:nvPicPr>
          <p:cNvPr id="66566" name="Picture 6" descr="2006623225548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9563" y="2133600"/>
            <a:ext cx="2289175" cy="345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知识工程柳暗花明（</a:t>
            </a:r>
            <a:r>
              <a:rPr lang="en-US" altLang="zh-CN"/>
              <a:t>1977</a:t>
            </a:r>
            <a:r>
              <a:rPr lang="zh-CN" altLang="en-US"/>
              <a:t>）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en-US" altLang="zh-CN"/>
              <a:t>Feigenbaum presented Knowledge Engineering at the 5</a:t>
            </a:r>
            <a:r>
              <a:rPr lang="en-US" altLang="zh-CN" baseline="30000"/>
              <a:t>th</a:t>
            </a:r>
            <a:r>
              <a:rPr lang="en-US" altLang="zh-CN"/>
              <a:t> IJCAI</a:t>
            </a:r>
          </a:p>
        </p:txBody>
      </p:sp>
      <p:pic>
        <p:nvPicPr>
          <p:cNvPr id="68612" name="Picture 4" descr="Feigenba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2616200" cy="3505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神经网络东山再起（</a:t>
            </a:r>
            <a:r>
              <a:rPr lang="en-US" altLang="zh-CN" dirty="0"/>
              <a:t>1986</a:t>
            </a:r>
            <a:r>
              <a:rPr lang="zh-CN" altLang="en-US" dirty="0"/>
              <a:t>）</a:t>
            </a:r>
          </a:p>
          <a:p>
            <a:pPr lvl="1" eaLnBrk="1" hangingPunct="1">
              <a:defRPr/>
            </a:pPr>
            <a:r>
              <a:rPr lang="en-US" altLang="zh-CN" dirty="0"/>
              <a:t>Hopfield</a:t>
            </a:r>
            <a:r>
              <a:rPr lang="zh-CN" altLang="en-US" dirty="0"/>
              <a:t>神经网络（</a:t>
            </a:r>
            <a:r>
              <a:rPr lang="en-US" altLang="zh-CN" dirty="0"/>
              <a:t>Hopfield, 1982</a:t>
            </a:r>
            <a:r>
              <a:rPr lang="zh-CN" altLang="en-US" dirty="0"/>
              <a:t>）</a:t>
            </a:r>
          </a:p>
          <a:p>
            <a:pPr lvl="1" eaLnBrk="1" hangingPunct="1">
              <a:defRPr/>
            </a:pPr>
            <a:endParaRPr lang="zh-CN" altLang="en-US" dirty="0"/>
          </a:p>
          <a:p>
            <a:pPr lvl="1" eaLnBrk="1" hangingPunct="1">
              <a:defRPr/>
            </a:pPr>
            <a:r>
              <a:rPr lang="zh-CN" altLang="en-US" dirty="0"/>
              <a:t>反向传播（</a:t>
            </a:r>
            <a:r>
              <a:rPr lang="en-US" altLang="zh-CN" dirty="0"/>
              <a:t>BP</a:t>
            </a:r>
            <a:r>
              <a:rPr lang="zh-CN" altLang="en-US" dirty="0"/>
              <a:t>）算法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 err="1"/>
              <a:t>Rumelhart</a:t>
            </a:r>
            <a:r>
              <a:rPr lang="en-US" altLang="zh-CN" dirty="0"/>
              <a:t>, Hinton, Williams, 1986</a:t>
            </a:r>
            <a:r>
              <a:rPr lang="zh-CN" altLang="en-US" dirty="0"/>
              <a:t>）</a:t>
            </a:r>
          </a:p>
        </p:txBody>
      </p:sp>
      <p:pic>
        <p:nvPicPr>
          <p:cNvPr id="69636" name="Picture 4" descr="Hopfie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3"/>
          <a:stretch>
            <a:fillRect/>
          </a:stretch>
        </p:blipFill>
        <p:spPr bwMode="auto">
          <a:xfrm>
            <a:off x="7161907" y="838201"/>
            <a:ext cx="1439168" cy="21587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9" name="Picture 7" descr="Rummel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1903413" cy="266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0" name="Picture 8" descr="McClela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536" y="3782023"/>
            <a:ext cx="1903413" cy="266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180" y="3748549"/>
            <a:ext cx="2057235" cy="27284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15307" r="23508"/>
          <a:stretch/>
        </p:blipFill>
        <p:spPr>
          <a:xfrm>
            <a:off x="6603501" y="3704938"/>
            <a:ext cx="2072955" cy="27440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25"/>
            <a:ext cx="91440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计算智能与统计学习欣欣向荣，进入瓶颈（</a:t>
            </a:r>
            <a:r>
              <a:rPr lang="en-US" altLang="zh-CN" sz="2800" dirty="0"/>
              <a:t>90</a:t>
            </a:r>
            <a:r>
              <a:rPr lang="zh-CN" altLang="en-US" sz="2800" dirty="0"/>
              <a:t>年代）</a:t>
            </a:r>
          </a:p>
          <a:p>
            <a:pPr lvl="1" eaLnBrk="1" hangingPunct="1">
              <a:defRPr/>
            </a:pPr>
            <a:endParaRPr lang="zh-CN" altLang="en-US" sz="2400" dirty="0"/>
          </a:p>
          <a:p>
            <a:pPr lvl="1" eaLnBrk="1" hangingPunct="1">
              <a:defRPr/>
            </a:pPr>
            <a:r>
              <a:rPr lang="zh-CN" altLang="en-US" sz="2400" dirty="0"/>
              <a:t>人工神经网络（</a:t>
            </a:r>
            <a:r>
              <a:rPr lang="en-US" altLang="zh-CN" sz="2400" dirty="0"/>
              <a:t>Artificial Neural Network</a:t>
            </a:r>
            <a:r>
              <a:rPr lang="zh-CN" altLang="en-US" sz="2400" dirty="0"/>
              <a:t>）</a:t>
            </a:r>
          </a:p>
          <a:p>
            <a:pPr lvl="1" eaLnBrk="1" hangingPunct="1">
              <a:defRPr/>
            </a:pPr>
            <a:r>
              <a:rPr lang="zh-CN" altLang="en-US" sz="2400" dirty="0"/>
              <a:t>遗传算法（</a:t>
            </a:r>
            <a:r>
              <a:rPr lang="en-US" altLang="zh-CN" sz="2400" dirty="0"/>
              <a:t>Genetic Algorithm</a:t>
            </a:r>
            <a:r>
              <a:rPr lang="zh-CN" altLang="en-US" sz="2400" dirty="0"/>
              <a:t>）</a:t>
            </a:r>
          </a:p>
          <a:p>
            <a:pPr lvl="1" eaLnBrk="1" hangingPunct="1">
              <a:defRPr/>
            </a:pPr>
            <a:r>
              <a:rPr lang="zh-CN" altLang="en-US" sz="2400" dirty="0"/>
              <a:t>模糊推理（</a:t>
            </a:r>
            <a:r>
              <a:rPr lang="en-US" altLang="zh-CN" sz="2400" dirty="0"/>
              <a:t>Fuzzy Reasoning</a:t>
            </a:r>
            <a:r>
              <a:rPr lang="zh-CN" altLang="en-US" sz="2400" dirty="0"/>
              <a:t>）</a:t>
            </a:r>
          </a:p>
          <a:p>
            <a:pPr lvl="1" eaLnBrk="1" hangingPunct="1">
              <a:defRPr/>
            </a:pPr>
            <a:r>
              <a:rPr lang="zh-CN" altLang="en-US" sz="2400" dirty="0"/>
              <a:t>蚁群算法（</a:t>
            </a:r>
            <a:r>
              <a:rPr lang="en-US" altLang="zh-CN" sz="2400" dirty="0"/>
              <a:t>Ant Colony Algorithm</a:t>
            </a:r>
            <a:r>
              <a:rPr lang="zh-CN" altLang="en-US" sz="2400" dirty="0"/>
              <a:t>）</a:t>
            </a:r>
          </a:p>
          <a:p>
            <a:pPr lvl="1" eaLnBrk="1" hangingPunct="1">
              <a:defRPr/>
            </a:pPr>
            <a:r>
              <a:rPr lang="zh-CN" altLang="en-US" sz="2400" dirty="0"/>
              <a:t>粒子群优化（</a:t>
            </a:r>
            <a:r>
              <a:rPr lang="en-US" altLang="zh-CN" sz="2400" dirty="0"/>
              <a:t>Particle Swarm Optimization</a:t>
            </a:r>
            <a:r>
              <a:rPr lang="zh-CN" altLang="en-US" sz="2400" dirty="0"/>
              <a:t>）</a:t>
            </a:r>
          </a:p>
          <a:p>
            <a:pPr lvl="1" eaLnBrk="1" hangingPunct="1">
              <a:defRPr/>
            </a:pPr>
            <a:r>
              <a:rPr lang="zh-CN" altLang="en-US" sz="2400" dirty="0"/>
              <a:t>人工免疫系统（</a:t>
            </a:r>
            <a:r>
              <a:rPr lang="en-US" altLang="zh-CN" sz="2400" dirty="0"/>
              <a:t>Artificial Immune System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zh-CN" altLang="en-US" sz="2400" dirty="0"/>
              <a:t>统计学习理论（</a:t>
            </a:r>
            <a:r>
              <a:rPr lang="en-US" altLang="zh-CN" sz="2400" dirty="0"/>
              <a:t>Statistical Learning Theory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 eaLnBrk="1" hangingPunct="1">
              <a:defRPr/>
            </a:pPr>
            <a:r>
              <a:rPr lang="en-US" altLang="zh-CN" sz="2400" dirty="0"/>
              <a:t>Agent </a:t>
            </a:r>
            <a:r>
              <a:rPr lang="zh-CN" altLang="en-US" sz="2400" dirty="0"/>
              <a:t>概念如火如荼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5661025"/>
            <a:ext cx="9144000" cy="11969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>
                  <a:alpha val="25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History of AI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深度学习引爆人工智能（</a:t>
            </a:r>
            <a:r>
              <a:rPr lang="en-US" altLang="zh-CN" sz="2800" dirty="0"/>
              <a:t>2006</a:t>
            </a:r>
            <a:r>
              <a:rPr lang="zh-CN" altLang="en-US" sz="2800" dirty="0"/>
              <a:t>）</a:t>
            </a:r>
          </a:p>
          <a:p>
            <a:pPr lvl="1" eaLnBrk="1" hangingPunct="1">
              <a:defRPr/>
            </a:pPr>
            <a:endParaRPr lang="zh-CN" altLang="en-US" sz="2400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781300"/>
            <a:ext cx="8096250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矩形 1"/>
          <p:cNvSpPr>
            <a:spLocks noChangeArrowheads="1"/>
          </p:cNvSpPr>
          <p:nvPr/>
        </p:nvSpPr>
        <p:spPr bwMode="auto">
          <a:xfrm>
            <a:off x="546100" y="2036763"/>
            <a:ext cx="2106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ea typeface="宋体" panose="02010600030101010101" pitchFamily="2" charset="-122"/>
              </a:rPr>
              <a:t>Jeffery Hinton</a:t>
            </a:r>
            <a:endParaRPr lang="zh-CN" altLang="en-US" sz="240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History of AI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深度学习领域三驾马车（</a:t>
            </a:r>
            <a:r>
              <a:rPr lang="en-US" altLang="zh-CN" dirty="0"/>
              <a:t>2018</a:t>
            </a:r>
            <a:r>
              <a:rPr lang="zh-CN" altLang="en-US" dirty="0"/>
              <a:t>图灵奖得主）</a:t>
            </a:r>
          </a:p>
        </p:txBody>
      </p:sp>
      <p:sp>
        <p:nvSpPr>
          <p:cNvPr id="4" name="矩形 3"/>
          <p:cNvSpPr/>
          <p:nvPr/>
        </p:nvSpPr>
        <p:spPr>
          <a:xfrm>
            <a:off x="6087577" y="4181556"/>
            <a:ext cx="26987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Yoshua Bengio</a:t>
            </a:r>
            <a:r>
              <a:rPr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(1964-)</a:t>
            </a:r>
            <a:endParaRPr lang="zh-CN" altLang="en-US" sz="16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蒙特利尔大学教授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Element AI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联合创始人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Theano的开发者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开创将神经网络应用于自然语言处理得先河</a:t>
            </a:r>
          </a:p>
        </p:txBody>
      </p:sp>
      <p:sp>
        <p:nvSpPr>
          <p:cNvPr id="5" name="矩形 4"/>
          <p:cNvSpPr/>
          <p:nvPr/>
        </p:nvSpPr>
        <p:spPr>
          <a:xfrm>
            <a:off x="472306" y="4181556"/>
            <a:ext cx="2481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Geoffery Hinton</a:t>
            </a:r>
            <a:r>
              <a:rPr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(1947-)</a:t>
            </a:r>
            <a:endParaRPr lang="zh-CN" altLang="en-US" sz="16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多伦多大学教授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Google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副总裁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深度学习教父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2006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《Science》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发文提出深度学习概念</a:t>
            </a:r>
          </a:p>
        </p:txBody>
      </p:sp>
      <p:sp>
        <p:nvSpPr>
          <p:cNvPr id="6" name="矩形 5"/>
          <p:cNvSpPr/>
          <p:nvPr/>
        </p:nvSpPr>
        <p:spPr>
          <a:xfrm>
            <a:off x="3310962" y="4181556"/>
            <a:ext cx="30612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Yann LeCun</a:t>
            </a:r>
            <a:r>
              <a:rPr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(1960-)</a:t>
            </a:r>
            <a:endParaRPr lang="zh-CN" altLang="en-US" sz="16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纽约大学教授</a:t>
            </a:r>
            <a:endParaRPr lang="en-US" altLang="zh-CN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Facebook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副总兼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AI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首席科学家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提出卷积神经网络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用于手写字符图像识别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5" y="2210363"/>
            <a:ext cx="2839073" cy="189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946" y="2214821"/>
            <a:ext cx="2824575" cy="1880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3"/>
          <a:stretch/>
        </p:blipFill>
        <p:spPr>
          <a:xfrm>
            <a:off x="326722" y="2204864"/>
            <a:ext cx="2840224" cy="1875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5428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History of AI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915400" cy="556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人工智能的伟大成就</a:t>
            </a:r>
            <a:r>
              <a:rPr lang="en-US" altLang="zh-CN"/>
              <a:t>——</a:t>
            </a:r>
            <a:r>
              <a:rPr lang="zh-CN" altLang="en-US"/>
              <a:t>战胜象棋冠军</a:t>
            </a:r>
          </a:p>
          <a:p>
            <a:pPr lvl="1" eaLnBrk="1" hangingPunct="1">
              <a:defRPr/>
            </a:pPr>
            <a:r>
              <a:rPr lang="en-US" altLang="zh-CN"/>
              <a:t>1991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月，</a:t>
            </a:r>
            <a:r>
              <a:rPr lang="en-US" altLang="zh-CN"/>
              <a:t>Deep Thought 2 vs. Johansen</a:t>
            </a:r>
            <a:r>
              <a:rPr lang="zh-CN" altLang="en-US"/>
              <a:t>，</a:t>
            </a:r>
            <a:r>
              <a:rPr lang="en-US" altLang="zh-CN"/>
              <a:t>1:1</a:t>
            </a:r>
            <a:r>
              <a:rPr lang="zh-CN" altLang="en-US"/>
              <a:t>平</a:t>
            </a:r>
          </a:p>
          <a:p>
            <a:pPr lvl="1" eaLnBrk="1" hangingPunct="1">
              <a:defRPr/>
            </a:pPr>
            <a:r>
              <a:rPr lang="en-US" altLang="zh-CN"/>
              <a:t>1996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月，</a:t>
            </a:r>
            <a:r>
              <a:rPr lang="en-US" altLang="zh-CN"/>
              <a:t>Deep Blue vs. Kasparov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胜</a:t>
            </a:r>
            <a:r>
              <a:rPr lang="en-US" altLang="zh-CN"/>
              <a:t>3</a:t>
            </a:r>
            <a:r>
              <a:rPr lang="zh-CN" altLang="en-US"/>
              <a:t>负</a:t>
            </a:r>
            <a:r>
              <a:rPr lang="en-US" altLang="zh-CN"/>
              <a:t>2</a:t>
            </a:r>
            <a:r>
              <a:rPr lang="zh-CN" altLang="en-US"/>
              <a:t>平</a:t>
            </a:r>
          </a:p>
          <a:p>
            <a:pPr lvl="1" eaLnBrk="1" hangingPunct="1">
              <a:defRPr/>
            </a:pPr>
            <a:r>
              <a:rPr lang="en-US" altLang="zh-CN"/>
              <a:t>1997</a:t>
            </a:r>
            <a:r>
              <a:rPr lang="zh-CN" altLang="en-US"/>
              <a:t>年</a:t>
            </a:r>
            <a:r>
              <a:rPr lang="en-US" altLang="zh-CN"/>
              <a:t>5</a:t>
            </a:r>
            <a:r>
              <a:rPr lang="zh-CN" altLang="en-US"/>
              <a:t>月，</a:t>
            </a:r>
            <a:r>
              <a:rPr lang="en-US" altLang="zh-CN"/>
              <a:t>Deep Blue vs. Kasparov</a:t>
            </a:r>
            <a:r>
              <a:rPr lang="zh-CN" altLang="en-US"/>
              <a:t>，</a:t>
            </a:r>
            <a:r>
              <a:rPr lang="en-US" altLang="zh-CN">
                <a:solidFill>
                  <a:srgbClr val="FF0066"/>
                </a:solidFill>
              </a:rPr>
              <a:t>2</a:t>
            </a:r>
            <a:r>
              <a:rPr lang="zh-CN" altLang="en-US">
                <a:solidFill>
                  <a:srgbClr val="FF0066"/>
                </a:solidFill>
              </a:rPr>
              <a:t>胜</a:t>
            </a:r>
            <a:r>
              <a:rPr lang="en-US" altLang="zh-CN">
                <a:solidFill>
                  <a:srgbClr val="FF0066"/>
                </a:solidFill>
              </a:rPr>
              <a:t>1</a:t>
            </a:r>
            <a:r>
              <a:rPr lang="zh-CN" altLang="en-US">
                <a:solidFill>
                  <a:srgbClr val="FF0066"/>
                </a:solidFill>
              </a:rPr>
              <a:t>负</a:t>
            </a:r>
            <a:r>
              <a:rPr lang="en-US" altLang="zh-CN">
                <a:solidFill>
                  <a:srgbClr val="FF0066"/>
                </a:solidFill>
              </a:rPr>
              <a:t>3</a:t>
            </a:r>
            <a:r>
              <a:rPr lang="zh-CN" altLang="en-US">
                <a:solidFill>
                  <a:srgbClr val="FF0066"/>
                </a:solidFill>
              </a:rPr>
              <a:t>平</a:t>
            </a:r>
          </a:p>
          <a:p>
            <a:pPr lvl="1" eaLnBrk="1" hangingPunct="1">
              <a:defRPr/>
            </a:pPr>
            <a:r>
              <a:rPr lang="en-US" altLang="zh-CN"/>
              <a:t>2003</a:t>
            </a:r>
            <a:r>
              <a:rPr lang="zh-CN" altLang="en-US"/>
              <a:t>年</a:t>
            </a:r>
            <a:r>
              <a:rPr lang="en-US" altLang="zh-CN"/>
              <a:t>1</a:t>
            </a:r>
            <a:r>
              <a:rPr lang="zh-CN" altLang="en-US"/>
              <a:t>月，</a:t>
            </a:r>
            <a:r>
              <a:rPr lang="en-US" altLang="zh-CN"/>
              <a:t>Deep Junior vs. Kasparov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胜</a:t>
            </a:r>
            <a:r>
              <a:rPr lang="en-US" altLang="zh-CN"/>
              <a:t>1</a:t>
            </a:r>
            <a:r>
              <a:rPr lang="zh-CN" altLang="en-US"/>
              <a:t>负</a:t>
            </a:r>
            <a:r>
              <a:rPr lang="en-US" altLang="zh-CN"/>
              <a:t>4</a:t>
            </a:r>
            <a:r>
              <a:rPr lang="zh-CN" altLang="en-US"/>
              <a:t>平</a:t>
            </a:r>
          </a:p>
        </p:txBody>
      </p:sp>
      <p:pic>
        <p:nvPicPr>
          <p:cNvPr id="72708" name="Picture 4" descr="Kasparo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33800"/>
            <a:ext cx="2286000" cy="2994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900113" y="3933825"/>
            <a:ext cx="5616575" cy="2520950"/>
            <a:chOff x="567" y="2478"/>
            <a:chExt cx="3538" cy="1588"/>
          </a:xfrm>
        </p:grpSpPr>
        <p:sp>
          <p:nvSpPr>
            <p:cNvPr id="38918" name="AutoShape 6"/>
            <p:cNvSpPr>
              <a:spLocks noChangeArrowheads="1"/>
            </p:cNvSpPr>
            <p:nvPr/>
          </p:nvSpPr>
          <p:spPr bwMode="auto">
            <a:xfrm>
              <a:off x="567" y="2478"/>
              <a:ext cx="3538" cy="1588"/>
            </a:xfrm>
            <a:prstGeom prst="wedgeRoundRectCallout">
              <a:avLst>
                <a:gd name="adj1" fmla="val 61588"/>
                <a:gd name="adj2" fmla="val -9319"/>
                <a:gd name="adj3" fmla="val 1666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F"/>
                <a:defRPr kumimoji="1" sz="32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709" name="Rectangle 5"/>
            <p:cNvSpPr>
              <a:spLocks noChangeArrowheads="1"/>
            </p:cNvSpPr>
            <p:nvPr/>
          </p:nvSpPr>
          <p:spPr bwMode="auto">
            <a:xfrm>
              <a:off x="720" y="2544"/>
              <a:ext cx="3312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b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仿宋_GB2312" pitchFamily="49" charset="-122"/>
                </a:rPr>
                <a:t>这场比赛中有许多新的发现，其中之一就是计算机有时也可以走出人性化的棋步。在一定程度上，我不能不赞扬这台机器，因为它对盘势因素有着深刻的理解，我认为这是一项杰出的科学成就。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012113" cy="556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人工智能的伟大成就</a:t>
            </a:r>
            <a:r>
              <a:rPr lang="en-US" altLang="zh-CN" dirty="0"/>
              <a:t>——</a:t>
            </a:r>
            <a:r>
              <a:rPr lang="zh-CN" altLang="en-US" dirty="0"/>
              <a:t>决胜</a:t>
            </a:r>
            <a:r>
              <a:rPr lang="en-US" altLang="zh-CN" dirty="0"/>
              <a:t>Jeopardy</a:t>
            </a:r>
            <a:r>
              <a:rPr lang="zh-CN" altLang="en-US" dirty="0"/>
              <a:t>！</a:t>
            </a:r>
          </a:p>
          <a:p>
            <a:pPr lvl="1" eaLnBrk="1" hangingPunct="1">
              <a:defRPr/>
            </a:pPr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14-16</a:t>
            </a:r>
            <a:r>
              <a:rPr lang="zh-CN" altLang="en-US" dirty="0"/>
              <a:t>日，</a:t>
            </a:r>
            <a:r>
              <a:rPr lang="en-US" altLang="zh-CN" dirty="0"/>
              <a:t>Watson</a:t>
            </a:r>
            <a:r>
              <a:rPr lang="zh-CN" altLang="en-US" dirty="0"/>
              <a:t>战胜</a:t>
            </a:r>
            <a:r>
              <a:rPr lang="en-US" altLang="zh-CN" dirty="0"/>
              <a:t>Brad </a:t>
            </a:r>
            <a:r>
              <a:rPr lang="en-US" altLang="zh-CN" dirty="0" err="1"/>
              <a:t>Rutter</a:t>
            </a:r>
            <a:r>
              <a:rPr lang="zh-CN" altLang="en-US" dirty="0"/>
              <a:t>（最高奖金得主）和</a:t>
            </a:r>
            <a:r>
              <a:rPr lang="en-US" altLang="zh-CN" dirty="0"/>
              <a:t>Ken Jennings</a:t>
            </a:r>
            <a:r>
              <a:rPr lang="zh-CN" altLang="en-US" dirty="0"/>
              <a:t>（最高连胜记录保持者）</a:t>
            </a:r>
          </a:p>
        </p:txBody>
      </p:sp>
      <p:pic>
        <p:nvPicPr>
          <p:cNvPr id="46082" name="Picture 2" descr="http://www.biotech.org.cn/news/news/img/201102222131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3068960"/>
            <a:ext cx="5184576" cy="346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066800"/>
            <a:ext cx="8012113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/>
              <a:t>Watson</a:t>
            </a:r>
            <a:r>
              <a:rPr lang="zh-CN" altLang="en-US"/>
              <a:t>的体系结构</a:t>
            </a:r>
          </a:p>
        </p:txBody>
      </p:sp>
      <p:pic>
        <p:nvPicPr>
          <p:cNvPr id="57349" name="图片 1" descr="说明: File:DeepQA.sv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6" y="2044178"/>
            <a:ext cx="8946554" cy="4481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参考教材</a:t>
            </a:r>
          </a:p>
        </p:txBody>
      </p:sp>
      <p:pic>
        <p:nvPicPr>
          <p:cNvPr id="32787" name="Picture 19" descr="CoverB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225550"/>
            <a:ext cx="3733800" cy="518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02" name="Picture 34" descr="CoverB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1225550"/>
            <a:ext cx="3497263" cy="518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History of AI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012113" cy="5562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人工智能的伟大成就</a:t>
            </a:r>
            <a:r>
              <a:rPr lang="en-US" altLang="zh-CN" dirty="0"/>
              <a:t>——</a:t>
            </a:r>
            <a:r>
              <a:rPr lang="zh-CN" altLang="en-US" dirty="0"/>
              <a:t>战胜围棋冠军</a:t>
            </a:r>
            <a:endParaRPr lang="en-US" altLang="zh-CN" sz="2200" dirty="0"/>
          </a:p>
          <a:p>
            <a:pPr lvl="1" eaLnBrk="1" hangingPunct="1">
              <a:defRPr/>
            </a:pPr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</a:t>
            </a:r>
            <a:r>
              <a:rPr lang="en-US" altLang="zh-CN" dirty="0" err="1"/>
              <a:t>AlphaGo</a:t>
            </a:r>
            <a:r>
              <a:rPr lang="zh-CN" altLang="en-US" dirty="0"/>
              <a:t>以</a:t>
            </a:r>
            <a:r>
              <a:rPr lang="en-US" altLang="zh-CN" dirty="0"/>
              <a:t>4:1</a:t>
            </a:r>
            <a:r>
              <a:rPr lang="zh-CN" altLang="en-US" dirty="0"/>
              <a:t>战胜世界围棋冠军、职业九段选手李世石。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97200"/>
            <a:ext cx="499903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The History of AI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012113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err="1"/>
              <a:t>AlphaGo</a:t>
            </a:r>
            <a:r>
              <a:rPr lang="zh-CN" altLang="en-US" dirty="0"/>
              <a:t>原理图</a:t>
            </a:r>
            <a:endParaRPr lang="en-US" altLang="zh-CN" sz="2200" dirty="0"/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819150"/>
            <a:ext cx="5278438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28003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中国对人工智能的贡献</a:t>
            </a:r>
          </a:p>
          <a:p>
            <a:pPr lvl="1" eaLnBrk="1" hangingPunct="1">
              <a:defRPr/>
            </a:pPr>
            <a:r>
              <a:rPr lang="zh-CN" altLang="en-US" dirty="0"/>
              <a:t>吴文俊：几何定理证明</a:t>
            </a:r>
          </a:p>
          <a:p>
            <a:pPr lvl="1" eaLnBrk="1" hangingPunct="1">
              <a:defRPr/>
            </a:pPr>
            <a:r>
              <a:rPr lang="zh-CN" altLang="en-US" dirty="0"/>
              <a:t>王守觉：仿生模式识别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蔡　文：可拓学</a:t>
            </a:r>
          </a:p>
          <a:p>
            <a:pPr lvl="1" eaLnBrk="1" hangingPunct="1">
              <a:defRPr/>
            </a:pPr>
            <a:r>
              <a:rPr lang="zh-CN" altLang="en-US" dirty="0"/>
              <a:t>周志华：机器学习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10367"/>
          <a:stretch/>
        </p:blipFill>
        <p:spPr>
          <a:xfrm>
            <a:off x="5999572" y="-21081"/>
            <a:ext cx="3175883" cy="40050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08920"/>
            <a:ext cx="2634132" cy="35757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7594" r="5371" b="8257"/>
          <a:stretch/>
        </p:blipFill>
        <p:spPr>
          <a:xfrm>
            <a:off x="3106666" y="3508903"/>
            <a:ext cx="2448272" cy="32124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57" y="3741523"/>
            <a:ext cx="2501552" cy="3071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History of AI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海外华人对人工智能的贡献</a:t>
            </a:r>
          </a:p>
          <a:p>
            <a:pPr lvl="1" eaLnBrk="1" hangingPunct="1">
              <a:defRPr/>
            </a:pPr>
            <a:r>
              <a:rPr lang="zh-CN" altLang="en-US" dirty="0"/>
              <a:t>傅京孙：模式识别、智能控制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吴恩达：谷歌大脑、</a:t>
            </a:r>
            <a:r>
              <a:rPr lang="en-US" altLang="zh-CN" dirty="0"/>
              <a:t>Coursera</a:t>
            </a:r>
          </a:p>
          <a:p>
            <a:pPr lvl="1" eaLnBrk="1" hangingPunct="1">
              <a:defRPr/>
            </a:pPr>
            <a:r>
              <a:rPr lang="zh-CN" altLang="en-US" dirty="0"/>
              <a:t>李飞飞：</a:t>
            </a:r>
            <a:r>
              <a:rPr lang="en-US" altLang="zh-CN" dirty="0"/>
              <a:t>ImageNet</a:t>
            </a:r>
            <a:r>
              <a:rPr lang="zh-CN" altLang="en-US" dirty="0"/>
              <a:t>，图像理解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陶大程：表征学习，机器视觉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81" y="651845"/>
            <a:ext cx="2197885" cy="2629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20106" r="19414"/>
          <a:stretch/>
        </p:blipFill>
        <p:spPr>
          <a:xfrm>
            <a:off x="5566780" y="2852936"/>
            <a:ext cx="2109860" cy="2616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987" y="3573016"/>
            <a:ext cx="1920009" cy="2881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161150"/>
            <a:ext cx="2020339" cy="2621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Four Schools in AI</a:t>
            </a:r>
          </a:p>
        </p:txBody>
      </p:sp>
      <p:pic>
        <p:nvPicPr>
          <p:cNvPr id="48131" name="Picture 4" descr="computer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17780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 descr="cervea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2603500"/>
            <a:ext cx="120967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6" descr="genghis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952875"/>
            <a:ext cx="12239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3" y="1066800"/>
            <a:ext cx="6840537" cy="5562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符号主义</a:t>
            </a:r>
            <a:r>
              <a:rPr lang="en-US" altLang="zh-CN" sz="2800" dirty="0"/>
              <a:t>(</a:t>
            </a:r>
            <a:r>
              <a:rPr lang="en-US" altLang="zh-CN" sz="2800" dirty="0" err="1"/>
              <a:t>Symbolicism</a:t>
            </a:r>
            <a:r>
              <a:rPr lang="en-US" altLang="zh-CN" sz="2800" dirty="0"/>
              <a:t>)</a:t>
            </a:r>
            <a:r>
              <a:rPr lang="zh-CN" altLang="en-US" sz="2800" dirty="0"/>
              <a:t>，又称心理学派：其原理主要为物理符号系统假说和有限合理性原理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连接主义</a:t>
            </a:r>
            <a:r>
              <a:rPr lang="en-US" altLang="zh-CN" sz="2800" dirty="0"/>
              <a:t>(Connectionism)</a:t>
            </a:r>
            <a:r>
              <a:rPr lang="zh-CN" altLang="en-US" sz="2800" dirty="0"/>
              <a:t>，又称生理学派：其原理主要为神经网络及其连接机制与学习算法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行为主义</a:t>
            </a:r>
            <a:r>
              <a:rPr lang="en-US" altLang="zh-CN" sz="2800" dirty="0"/>
              <a:t>(</a:t>
            </a:r>
            <a:r>
              <a:rPr lang="en-US" altLang="zh-CN" sz="2800" dirty="0" err="1"/>
              <a:t>Actionism</a:t>
            </a:r>
            <a:r>
              <a:rPr lang="en-US" altLang="zh-CN" sz="2800" dirty="0"/>
              <a:t>)</a:t>
            </a:r>
            <a:r>
              <a:rPr lang="zh-CN" altLang="en-US" sz="2800" dirty="0"/>
              <a:t>，又称控制论学派：其原理主要为控制论及“感知</a:t>
            </a:r>
            <a:r>
              <a:rPr lang="en-US" altLang="zh-CN" sz="2800" dirty="0"/>
              <a:t>-</a:t>
            </a:r>
            <a:r>
              <a:rPr lang="zh-CN" altLang="en-US" sz="2800" dirty="0"/>
              <a:t>动作”型控制系统</a:t>
            </a:r>
            <a:endParaRPr lang="en-US" altLang="zh-CN" sz="2800" dirty="0"/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统计主义</a:t>
            </a:r>
            <a:r>
              <a:rPr lang="zh-CN" altLang="en-US" sz="2800" dirty="0"/>
              <a:t>（</a:t>
            </a:r>
            <a:r>
              <a:rPr lang="en-US" altLang="zh-CN" sz="2800" dirty="0" err="1"/>
              <a:t>Statisticsism</a:t>
            </a:r>
            <a:r>
              <a:rPr lang="zh-CN" altLang="en-US" sz="2800"/>
              <a:t>），又称统计学派，其原理主要为统计学习理论。</a:t>
            </a:r>
            <a:endParaRPr lang="zh-CN" altLang="en-US" sz="2800" dirty="0"/>
          </a:p>
        </p:txBody>
      </p:sp>
      <p:pic>
        <p:nvPicPr>
          <p:cNvPr id="48135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5445125"/>
            <a:ext cx="12541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Foundations of AI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400"/>
              <a:t>Philosophy (428 B.C.-present)</a:t>
            </a:r>
          </a:p>
          <a:p>
            <a:pPr eaLnBrk="1" hangingPunct="1">
              <a:defRPr/>
            </a:pPr>
            <a:r>
              <a:rPr lang="en-US" altLang="zh-CN" sz="2400"/>
              <a:t>Mathematics (c.800-present)</a:t>
            </a:r>
          </a:p>
          <a:p>
            <a:pPr eaLnBrk="1" hangingPunct="1">
              <a:defRPr/>
            </a:pPr>
            <a:r>
              <a:rPr lang="en-US" altLang="zh-CN" sz="2400"/>
              <a:t>Economics (1776-present)</a:t>
            </a:r>
          </a:p>
          <a:p>
            <a:pPr eaLnBrk="1" hangingPunct="1">
              <a:defRPr/>
            </a:pPr>
            <a:r>
              <a:rPr lang="en-US" altLang="zh-CN" sz="2400"/>
              <a:t>Neuroscience (1861-present)</a:t>
            </a:r>
          </a:p>
          <a:p>
            <a:pPr eaLnBrk="1" hangingPunct="1">
              <a:defRPr/>
            </a:pPr>
            <a:r>
              <a:rPr lang="en-US" altLang="zh-CN" sz="2400"/>
              <a:t>Psychology (1879-present)</a:t>
            </a:r>
          </a:p>
          <a:p>
            <a:pPr eaLnBrk="1" hangingPunct="1">
              <a:defRPr/>
            </a:pPr>
            <a:r>
              <a:rPr lang="en-US" altLang="zh-CN" sz="2400"/>
              <a:t>Computer Engineering (1940-present)</a:t>
            </a:r>
          </a:p>
          <a:p>
            <a:pPr eaLnBrk="1" hangingPunct="1">
              <a:defRPr/>
            </a:pPr>
            <a:r>
              <a:rPr lang="en-US" altLang="zh-CN" sz="2400"/>
              <a:t>Cybernetics (1948-present)</a:t>
            </a:r>
          </a:p>
          <a:p>
            <a:pPr eaLnBrk="1" hangingPunct="1">
              <a:defRPr/>
            </a:pPr>
            <a:r>
              <a:rPr lang="en-US" altLang="zh-CN" sz="2400"/>
              <a:t>Linguistics (1957-present)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9144000" cy="220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artifi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2924175"/>
            <a:ext cx="27178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Topics on AI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r>
              <a:rPr lang="zh-CN" altLang="en-US"/>
              <a:t>智能感知（</a:t>
            </a:r>
            <a:r>
              <a:rPr lang="en-US" altLang="zh-CN"/>
              <a:t>Intelligent Sensing</a:t>
            </a:r>
            <a:r>
              <a:rPr lang="zh-CN" altLang="en-US"/>
              <a:t>）</a:t>
            </a:r>
          </a:p>
          <a:p>
            <a:pPr eaLnBrk="1" hangingPunct="1">
              <a:defRPr/>
            </a:pPr>
            <a:r>
              <a:rPr lang="zh-CN" altLang="en-US"/>
              <a:t>智能推理（</a:t>
            </a:r>
            <a:r>
              <a:rPr lang="en-US" altLang="zh-CN"/>
              <a:t>Intelligent Reasoning</a:t>
            </a:r>
            <a:r>
              <a:rPr lang="zh-CN" altLang="en-US"/>
              <a:t>）</a:t>
            </a:r>
          </a:p>
          <a:p>
            <a:pPr eaLnBrk="1" hangingPunct="1">
              <a:defRPr/>
            </a:pPr>
            <a:r>
              <a:rPr lang="zh-CN" altLang="en-US"/>
              <a:t>智能行为（</a:t>
            </a:r>
            <a:r>
              <a:rPr lang="en-US" altLang="zh-CN"/>
              <a:t>Intelligent Acting</a:t>
            </a:r>
            <a:r>
              <a:rPr lang="zh-CN" altLang="en-US"/>
              <a:t>）</a:t>
            </a:r>
          </a:p>
          <a:p>
            <a:pPr eaLnBrk="1" hangingPunct="1">
              <a:defRPr/>
            </a:pPr>
            <a:r>
              <a:rPr lang="zh-CN" altLang="en-US"/>
              <a:t>智能学习（</a:t>
            </a:r>
            <a:r>
              <a:rPr lang="en-US" altLang="zh-CN"/>
              <a:t>Intelligent Learning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The Applications of AI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3619500" cy="4233863"/>
          </a:xfrm>
        </p:spPr>
        <p:txBody>
          <a:bodyPr/>
          <a:lstStyle/>
          <a:p>
            <a:pPr eaLnBrk="1" hangingPunct="1">
              <a:defRPr/>
            </a:pPr>
            <a:endParaRPr lang="en-US" altLang="zh-CN"/>
          </a:p>
          <a:p>
            <a:pPr eaLnBrk="1" hangingPunct="1">
              <a:defRPr/>
            </a:pPr>
            <a:r>
              <a:rPr lang="zh-CN" altLang="en-US"/>
              <a:t>模式识别</a:t>
            </a:r>
          </a:p>
          <a:p>
            <a:pPr eaLnBrk="1" hangingPunct="1">
              <a:defRPr/>
            </a:pPr>
            <a:r>
              <a:rPr lang="zh-CN" altLang="en-US"/>
              <a:t>计算机视觉</a:t>
            </a:r>
          </a:p>
          <a:p>
            <a:pPr eaLnBrk="1" hangingPunct="1">
              <a:defRPr/>
            </a:pPr>
            <a:r>
              <a:rPr lang="zh-CN" altLang="en-US"/>
              <a:t>自然语言理解</a:t>
            </a:r>
          </a:p>
          <a:p>
            <a:pPr eaLnBrk="1" hangingPunct="1">
              <a:defRPr/>
            </a:pPr>
            <a:r>
              <a:rPr lang="zh-CN" altLang="en-US"/>
              <a:t>自动定理证明</a:t>
            </a:r>
          </a:p>
          <a:p>
            <a:pPr eaLnBrk="1" hangingPunct="1">
              <a:defRPr/>
            </a:pPr>
            <a:r>
              <a:rPr lang="zh-CN" altLang="en-US"/>
              <a:t>博弈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886200" y="1600200"/>
            <a:ext cx="4572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专家系统</a:t>
            </a: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自动程序设计</a:t>
            </a: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智能信息检索</a:t>
            </a: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数据挖掘与知识发现</a:t>
            </a:r>
          </a:p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F"/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智能机器人</a:t>
            </a:r>
          </a:p>
        </p:txBody>
      </p:sp>
      <p:sp>
        <p:nvSpPr>
          <p:cNvPr id="51205" name="WordArt 5"/>
          <p:cNvSpPr>
            <a:spLocks noChangeArrowheads="1" noChangeShapeType="1" noTextEdit="1"/>
          </p:cNvSpPr>
          <p:nvPr/>
        </p:nvSpPr>
        <p:spPr bwMode="auto">
          <a:xfrm>
            <a:off x="827088" y="4724400"/>
            <a:ext cx="7416800" cy="1727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eaLnBrk="1" hangingPunct="1">
              <a:defRPr/>
            </a:pPr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华文琥珀"/>
                <a:ea typeface="华文琥珀"/>
              </a:rPr>
              <a:t>请同学们列举一下你所</a:t>
            </a:r>
          </a:p>
          <a:p>
            <a:pPr algn="ctr" eaLnBrk="1" hangingPunct="1">
              <a:defRPr/>
            </a:pPr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华文琥珀"/>
                <a:ea typeface="华文琥珀"/>
              </a:rPr>
              <a:t>知道的</a:t>
            </a:r>
            <a:r>
              <a:rPr lang="en-US" altLang="zh-CN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华文琥珀"/>
                <a:ea typeface="华文琥珀"/>
              </a:rPr>
              <a:t>AI</a:t>
            </a:r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华文琥珀"/>
                <a:ea typeface="华文琥珀"/>
              </a:rPr>
              <a:t>都有哪些应用？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  <p:bldP spid="5120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Outline of This Course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328833273"/>
              </p:ext>
            </p:extLst>
          </p:nvPr>
        </p:nvGraphicFramePr>
        <p:xfrm>
          <a:off x="539552" y="1052736"/>
          <a:ext cx="80648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Questions</a:t>
            </a:r>
          </a:p>
        </p:txBody>
      </p:sp>
      <p:sp>
        <p:nvSpPr>
          <p:cNvPr id="83970" name="AutoShape 2"/>
          <p:cNvSpPr>
            <a:spLocks noChangeArrowheads="1"/>
          </p:cNvSpPr>
          <p:nvPr/>
        </p:nvSpPr>
        <p:spPr bwMode="auto">
          <a:xfrm>
            <a:off x="1622425" y="2492375"/>
            <a:ext cx="5943600" cy="2133600"/>
          </a:xfrm>
          <a:prstGeom prst="cube">
            <a:avLst>
              <a:gd name="adj" fmla="val 25000"/>
            </a:avLst>
          </a:prstGeom>
          <a:solidFill>
            <a:srgbClr val="3B812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如果人工智能成功了</a:t>
            </a: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这世界将会变成什么样？？ 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398713"/>
            <a:ext cx="2447925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B812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2" name="Picture 4" descr="show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2420888"/>
            <a:ext cx="2514600" cy="2133600"/>
          </a:xfrm>
          <a:prstGeom prst="rect">
            <a:avLst/>
          </a:prstGeom>
          <a:solidFill>
            <a:srgbClr val="3B812F"/>
          </a:solidFill>
          <a:effectLst>
            <a:softEdge rad="317500"/>
          </a:effectLst>
        </p:spPr>
      </p:pic>
      <p:grpSp>
        <p:nvGrpSpPr>
          <p:cNvPr id="83973" name="Group 5"/>
          <p:cNvGrpSpPr>
            <a:grpSpLocks/>
          </p:cNvGrpSpPr>
          <p:nvPr/>
        </p:nvGrpSpPr>
        <p:grpSpPr bwMode="auto">
          <a:xfrm>
            <a:off x="250825" y="2492375"/>
            <a:ext cx="8610600" cy="2133600"/>
            <a:chOff x="240" y="1584"/>
            <a:chExt cx="5424" cy="1344"/>
          </a:xfrm>
        </p:grpSpPr>
        <p:sp>
          <p:nvSpPr>
            <p:cNvPr id="83974" name="AutoShape 6"/>
            <p:cNvSpPr>
              <a:spLocks noChangeArrowheads="1"/>
            </p:cNvSpPr>
            <p:nvPr/>
          </p:nvSpPr>
          <p:spPr bwMode="auto">
            <a:xfrm>
              <a:off x="240" y="1584"/>
              <a:ext cx="2268" cy="1344"/>
            </a:xfrm>
            <a:prstGeom prst="cube">
              <a:avLst>
                <a:gd name="adj" fmla="val 25000"/>
              </a:avLst>
            </a:prstGeom>
            <a:solidFill>
              <a:srgbClr val="3B81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eaLnBrk="1" hangingPunct="1"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如果人工</a:t>
              </a:r>
            </a:p>
            <a:p>
              <a:pPr algn="r" eaLnBrk="1" hangingPunct="1"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 这世界将会变</a:t>
              </a:r>
            </a:p>
          </p:txBody>
        </p:sp>
        <p:sp>
          <p:nvSpPr>
            <p:cNvPr id="83975" name="AutoShape 7"/>
            <p:cNvSpPr>
              <a:spLocks noChangeArrowheads="1"/>
            </p:cNvSpPr>
            <p:nvPr/>
          </p:nvSpPr>
          <p:spPr bwMode="auto">
            <a:xfrm>
              <a:off x="3504" y="1584"/>
              <a:ext cx="2160" cy="1344"/>
            </a:xfrm>
            <a:prstGeom prst="cube">
              <a:avLst>
                <a:gd name="adj" fmla="val 25000"/>
              </a:avLst>
            </a:prstGeom>
            <a:solidFill>
              <a:srgbClr val="3B81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智能成功了</a:t>
              </a:r>
            </a:p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  <a:defRPr/>
              </a:pPr>
              <a:r>
                <a:rPr lang="zh-CN" altLang="en-US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成什么样？？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6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参考教材</a:t>
            </a:r>
          </a:p>
        </p:txBody>
      </p:sp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143000"/>
            <a:ext cx="3657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11" name="Picture 19" descr="http://img.akcms.com/img38.ddimg.cn/65/17/8897888-1_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14425"/>
            <a:ext cx="4095750" cy="51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参考教材</a:t>
            </a:r>
          </a:p>
        </p:txBody>
      </p:sp>
      <p:pic>
        <p:nvPicPr>
          <p:cNvPr id="33806" name="Picture 14" descr="人工智能及其应用/高等学校教材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1772816"/>
            <a:ext cx="3309512" cy="444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060265"/>
            <a:ext cx="4172884" cy="516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1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考核要求</a:t>
            </a:r>
          </a:p>
        </p:txBody>
      </p:sp>
      <p:pic>
        <p:nvPicPr>
          <p:cNvPr id="9219" name="Picture 8" descr="http://news.xinhuanet.com/edu/2008-01/28/xinsrc_452010528101198986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508500"/>
            <a:ext cx="30861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19268"/>
              </p:ext>
            </p:extLst>
          </p:nvPr>
        </p:nvGraphicFramePr>
        <p:xfrm>
          <a:off x="468313" y="981075"/>
          <a:ext cx="8269287" cy="317500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53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1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序号</a:t>
                      </a:r>
                      <a:endParaRPr lang="zh-CN" sz="2000" b="1" kern="100" dirty="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考核形式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分值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考核内容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1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创意设计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  <a:cs typeface="+mn-cs"/>
                        </a:rPr>
                        <a:t>10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设计一款具有</a:t>
                      </a:r>
                      <a:r>
                        <a:rPr lang="en-US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Agent</a:t>
                      </a: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特性的灯（考核创新意识）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2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课堂演练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5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野人与传教士问题求解（考核纸上推演能力）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3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文献综述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10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A</a:t>
                      </a:r>
                      <a:r>
                        <a:rPr lang="en-US" sz="1600" b="1" kern="0" baseline="3000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*</a:t>
                      </a: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算法改进现状（考核文献资料检索能力）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4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专题研究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  <a:cs typeface="+mn-cs"/>
                        </a:rPr>
                        <a:t>5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CSP/</a:t>
                      </a: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博弈问题求解（考核运用知识分析解决问题能力）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5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开题报告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10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大作业项目开题（考核独立思考与表达能力）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6</a:t>
                      </a:r>
                      <a:r>
                        <a:rPr lang="zh-CN" sz="1600" b="1" kern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实验</a:t>
                      </a:r>
                      <a:r>
                        <a:rPr lang="zh-CN" alt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考核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20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搜索实验</a:t>
                      </a:r>
                      <a:r>
                        <a:rPr lang="en-US" alt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/</a:t>
                      </a:r>
                      <a:r>
                        <a:rPr lang="zh-CN" alt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推理实验</a:t>
                      </a: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（考核编程实践能力）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alt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7</a:t>
                      </a:r>
                      <a:r>
                        <a:rPr 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 dirty="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项目答辩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  <a:cs typeface="+mn-cs"/>
                        </a:rPr>
                        <a:t>20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大作业项目成果答辩（考核表达能力）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第</a:t>
                      </a:r>
                      <a:r>
                        <a:rPr lang="en-US" alt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8</a:t>
                      </a:r>
                      <a:r>
                        <a:rPr lang="zh-CN" sz="1600" b="1" kern="0" dirty="0"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次</a:t>
                      </a:r>
                      <a:endParaRPr lang="zh-CN" sz="2000" b="1" kern="100" dirty="0"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项目报告</a:t>
                      </a:r>
                      <a:endParaRPr lang="zh-CN" sz="2000" b="1" kern="10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20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68574" marR="68574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chemeClr val="accent2"/>
                          </a:solidFill>
                          <a:effectLst/>
                          <a:latin typeface="幼圆" panose="02010509060101010101" pitchFamily="49" charset="-122"/>
                          <a:ea typeface="幼圆" panose="02010509060101010101" pitchFamily="49" charset="-122"/>
                        </a:rPr>
                        <a:t>大作业项目研究报告（考核工程设计与科技写作能力）</a:t>
                      </a:r>
                      <a:endParaRPr lang="zh-CN" sz="2000" b="1" kern="100" dirty="0">
                        <a:solidFill>
                          <a:schemeClr val="accent2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  <a:cs typeface="Times New Roman"/>
                      </a:endParaRPr>
                    </a:p>
                  </a:txBody>
                  <a:tcPr marL="17778" marR="17778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2736"/>
            <a:ext cx="7467600" cy="5457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9322" b="27099"/>
          <a:stretch/>
        </p:blipFill>
        <p:spPr>
          <a:xfrm>
            <a:off x="3923928" y="2608265"/>
            <a:ext cx="2304256" cy="22322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63888" y="4974158"/>
            <a:ext cx="439248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群名称：人工智能课程</a:t>
            </a:r>
          </a:p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群号：432678567</a:t>
            </a:r>
          </a:p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密码：HEUAI</a:t>
            </a:r>
          </a:p>
          <a:p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进群后名片改为“学号姓名”格式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dirty="0">
                <a:latin typeface="华文新魏" pitchFamily="2" charset="-122"/>
                <a:ea typeface="华文新魏" pitchFamily="2" charset="-122"/>
              </a:rPr>
              <a:t>1  Introduction</a:t>
            </a:r>
          </a:p>
        </p:txBody>
      </p:sp>
      <p:sp>
        <p:nvSpPr>
          <p:cNvPr id="11267" name="Rectangle 1028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75783" name="Picture 1031" descr="xinsrc_4820704110837385129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9"/>
          <a:stretch>
            <a:fillRect/>
          </a:stretch>
        </p:blipFill>
        <p:spPr bwMode="auto">
          <a:xfrm>
            <a:off x="1" y="4731992"/>
            <a:ext cx="3707904" cy="21260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3657</TotalTime>
  <Words>3754</Words>
  <Application>Microsoft Office PowerPoint</Application>
  <PresentationFormat>全屏显示(4:3)</PresentationFormat>
  <Paragraphs>433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宋体</vt:lpstr>
      <vt:lpstr>Calibri</vt:lpstr>
      <vt:lpstr>幼圆</vt:lpstr>
      <vt:lpstr>微软雅黑</vt:lpstr>
      <vt:lpstr>仿宋_GB2312</vt:lpstr>
      <vt:lpstr>华文新魏</vt:lpstr>
      <vt:lpstr>Arial Unicode MS</vt:lpstr>
      <vt:lpstr>Wingdings</vt:lpstr>
      <vt:lpstr>隶书</vt:lpstr>
      <vt:lpstr>Times New Roman</vt:lpstr>
      <vt:lpstr>华文琥珀</vt:lpstr>
      <vt:lpstr>默认设计模板</vt:lpstr>
      <vt:lpstr>人工智能</vt:lpstr>
      <vt:lpstr>课程目标</vt:lpstr>
      <vt:lpstr>教材</vt:lpstr>
      <vt:lpstr>参考教材</vt:lpstr>
      <vt:lpstr>参考教材</vt:lpstr>
      <vt:lpstr>参考教材</vt:lpstr>
      <vt:lpstr>考核要求</vt:lpstr>
      <vt:lpstr>课程QQ群</vt:lpstr>
      <vt:lpstr>1  Introduction</vt:lpstr>
      <vt:lpstr>学习要求</vt:lpstr>
      <vt:lpstr>The Definition of AI</vt:lpstr>
      <vt:lpstr>The Definition of AI</vt:lpstr>
      <vt:lpstr>The Definition of AI</vt:lpstr>
      <vt:lpstr>The Definition of AI</vt:lpstr>
      <vt:lpstr>The Definition of AI</vt:lpstr>
      <vt:lpstr>The Definition of AI</vt:lpstr>
      <vt:lpstr>The Definition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The History of AI</vt:lpstr>
      <vt:lpstr>Four Schools in AI</vt:lpstr>
      <vt:lpstr>The Foundations of AI</vt:lpstr>
      <vt:lpstr>The Topics on AI</vt:lpstr>
      <vt:lpstr>The Applications of AI</vt:lpstr>
      <vt:lpstr>Outline of This Course</vt:lpstr>
      <vt:lpstr>Questions</vt:lpstr>
    </vt:vector>
  </TitlesOfParts>
  <Company>哈尔滨工程大学计算机科学与技术学院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61 XHYU</cp:lastModifiedBy>
  <cp:revision>696</cp:revision>
  <dcterms:created xsi:type="dcterms:W3CDTF">2006-06-27T12:52:39Z</dcterms:created>
  <dcterms:modified xsi:type="dcterms:W3CDTF">2024-04-25T08:32:43Z</dcterms:modified>
</cp:coreProperties>
</file>